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8288000" cy="10287000"/>
  <p:notesSz cx="6858000" cy="9144000"/>
  <p:embeddedFontLst>
    <p:embeddedFont>
      <p:font typeface="Arsenal Bold" panose="020B0604020202020204" charset="0"/>
      <p:regular r:id="rId29"/>
    </p:embeddedFont>
    <p:embeddedFont>
      <p:font typeface="Canva Sans" panose="020B0604020202020204" charset="0"/>
      <p:regular r:id="rId30"/>
    </p:embeddedFont>
    <p:embeddedFont>
      <p:font typeface="DM Sans" pitchFamily="2" charset="0"/>
      <p:regular r:id="rId31"/>
    </p:embeddedFont>
    <p:embeddedFont>
      <p:font typeface="DM Sans Bold" charset="0"/>
      <p:regular r:id="rId32"/>
    </p:embeddedFont>
    <p:embeddedFont>
      <p:font typeface="IBM Plex Sans Bold" panose="020B0604020202020204" charset="0"/>
      <p:regular r:id="rId33"/>
    </p:embeddedFont>
    <p:embeddedFont>
      <p:font typeface="Kollektif Bold" panose="020B0604020202020204" charset="0"/>
      <p:regular r:id="rId34"/>
    </p:embeddedFont>
    <p:embeddedFont>
      <p:font typeface="Poppins" panose="00000500000000000000" pitchFamily="2" charset="0"/>
      <p:regular r:id="rId35"/>
    </p:embeddedFont>
    <p:embeddedFont>
      <p:font typeface="Poppins Bold" panose="00000800000000000000" charset="0"/>
      <p:regular r:id="rId36"/>
    </p:embeddedFont>
    <p:embeddedFont>
      <p:font typeface="Radley" panose="020B0604020202020204"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34C148-55F5-4803-80B6-5AD2EB2EA289}" v="1" dt="2024-05-03T20:58:52.5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29" autoAdjust="0"/>
    <p:restoredTop sz="94622" autoAdjust="0"/>
  </p:normalViewPr>
  <p:slideViewPr>
    <p:cSldViewPr>
      <p:cViewPr>
        <p:scale>
          <a:sx n="59" d="100"/>
          <a:sy n="59" d="100"/>
        </p:scale>
        <p:origin x="514"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6.fntdata"/><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hanya Veerepalli" userId="c93cda2a2aef733b" providerId="LiveId" clId="{1434C148-55F5-4803-80B6-5AD2EB2EA289}"/>
    <pc:docChg chg="custSel modSld">
      <pc:chgData name="Dhanya Veerepalli" userId="c93cda2a2aef733b" providerId="LiveId" clId="{1434C148-55F5-4803-80B6-5AD2EB2EA289}" dt="2024-05-03T21:03:24.245" v="39" actId="20577"/>
      <pc:docMkLst>
        <pc:docMk/>
      </pc:docMkLst>
      <pc:sldChg chg="modSp mod">
        <pc:chgData name="Dhanya Veerepalli" userId="c93cda2a2aef733b" providerId="LiveId" clId="{1434C148-55F5-4803-80B6-5AD2EB2EA289}" dt="2024-05-03T20:35:55.628" v="18" actId="20577"/>
        <pc:sldMkLst>
          <pc:docMk/>
          <pc:sldMk cId="0" sldId="257"/>
        </pc:sldMkLst>
        <pc:spChg chg="mod">
          <ac:chgData name="Dhanya Veerepalli" userId="c93cda2a2aef733b" providerId="LiveId" clId="{1434C148-55F5-4803-80B6-5AD2EB2EA289}" dt="2024-05-03T20:35:55.628" v="18" actId="20577"/>
          <ac:spMkLst>
            <pc:docMk/>
            <pc:sldMk cId="0" sldId="257"/>
            <ac:spMk id="12" creationId="{00000000-0000-0000-0000-000000000000}"/>
          </ac:spMkLst>
        </pc:spChg>
      </pc:sldChg>
      <pc:sldChg chg="addSp delSp modSp mod">
        <pc:chgData name="Dhanya Veerepalli" userId="c93cda2a2aef733b" providerId="LiveId" clId="{1434C148-55F5-4803-80B6-5AD2EB2EA289}" dt="2024-05-03T21:03:24.245" v="39" actId="20577"/>
        <pc:sldMkLst>
          <pc:docMk/>
          <pc:sldMk cId="0" sldId="268"/>
        </pc:sldMkLst>
        <pc:spChg chg="del mod">
          <ac:chgData name="Dhanya Veerepalli" userId="c93cda2a2aef733b" providerId="LiveId" clId="{1434C148-55F5-4803-80B6-5AD2EB2EA289}" dt="2024-05-03T20:58:54.899" v="22" actId="478"/>
          <ac:spMkLst>
            <pc:docMk/>
            <pc:sldMk cId="0" sldId="268"/>
            <ac:spMk id="4" creationId="{00000000-0000-0000-0000-000000000000}"/>
          </ac:spMkLst>
        </pc:spChg>
        <pc:spChg chg="mod">
          <ac:chgData name="Dhanya Veerepalli" userId="c93cda2a2aef733b" providerId="LiveId" clId="{1434C148-55F5-4803-80B6-5AD2EB2EA289}" dt="2024-05-03T21:03:24.245" v="39" actId="20577"/>
          <ac:spMkLst>
            <pc:docMk/>
            <pc:sldMk cId="0" sldId="268"/>
            <ac:spMk id="6" creationId="{00000000-0000-0000-0000-000000000000}"/>
          </ac:spMkLst>
        </pc:spChg>
        <pc:picChg chg="add mod">
          <ac:chgData name="Dhanya Veerepalli" userId="c93cda2a2aef733b" providerId="LiveId" clId="{1434C148-55F5-4803-80B6-5AD2EB2EA289}" dt="2024-05-03T20:59:09.167" v="26" actId="14100"/>
          <ac:picMkLst>
            <pc:docMk/>
            <pc:sldMk cId="0" sldId="268"/>
            <ac:picMk id="8" creationId="{E94BC634-64FB-ABFE-F9D6-D5AF63828503}"/>
          </ac:picMkLst>
        </pc:picChg>
      </pc:sldChg>
      <pc:sldChg chg="modSp mod">
        <pc:chgData name="Dhanya Veerepalli" userId="c93cda2a2aef733b" providerId="LiveId" clId="{1434C148-55F5-4803-80B6-5AD2EB2EA289}" dt="2024-05-03T20:05:39.255" v="10" actId="6549"/>
        <pc:sldMkLst>
          <pc:docMk/>
          <pc:sldMk cId="0" sldId="272"/>
        </pc:sldMkLst>
        <pc:spChg chg="mod">
          <ac:chgData name="Dhanya Veerepalli" userId="c93cda2a2aef733b" providerId="LiveId" clId="{1434C148-55F5-4803-80B6-5AD2EB2EA289}" dt="2024-05-03T20:05:39.255" v="10" actId="6549"/>
          <ac:spMkLst>
            <pc:docMk/>
            <pc:sldMk cId="0" sldId="272"/>
            <ac:spMk id="5"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1.jpe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10.sv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10.sv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svg"/><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2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svg"/><Relationship Id="rId7" Type="http://schemas.openxmlformats.org/officeDocument/2006/relationships/image" Target="../media/image66.sv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svg"/><Relationship Id="rId4" Type="http://schemas.openxmlformats.org/officeDocument/2006/relationships/image" Target="../media/image63.png"/><Relationship Id="rId9" Type="http://schemas.openxmlformats.org/officeDocument/2006/relationships/image" Target="../media/image68.svg"/></Relationships>
</file>

<file path=ppt/slides/_rels/slide2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svg"/><Relationship Id="rId4" Type="http://schemas.openxmlformats.org/officeDocument/2006/relationships/image" Target="../media/image71.png"/></Relationships>
</file>

<file path=ppt/slides/_rels/slide2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73.jpeg"/></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sv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7.svg"/><Relationship Id="rId7" Type="http://schemas.openxmlformats.org/officeDocument/2006/relationships/image" Target="../media/image8.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9.sv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4.svg"/><Relationship Id="rId2" Type="http://schemas.openxmlformats.org/officeDocument/2006/relationships/image" Target="../media/image31.jpe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7.svg"/><Relationship Id="rId2" Type="http://schemas.openxmlformats.org/officeDocument/2006/relationships/image" Target="../media/image31.jpe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10.sv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FAF5"/>
        </a:solidFill>
        <a:effectLst/>
      </p:bgPr>
    </p:bg>
    <p:spTree>
      <p:nvGrpSpPr>
        <p:cNvPr id="1" name=""/>
        <p:cNvGrpSpPr/>
        <p:nvPr/>
      </p:nvGrpSpPr>
      <p:grpSpPr>
        <a:xfrm>
          <a:off x="0" y="0"/>
          <a:ext cx="0" cy="0"/>
          <a:chOff x="0" y="0"/>
          <a:chExt cx="0" cy="0"/>
        </a:xfrm>
      </p:grpSpPr>
      <p:grpSp>
        <p:nvGrpSpPr>
          <p:cNvPr id="2" name="Group 2"/>
          <p:cNvGrpSpPr/>
          <p:nvPr/>
        </p:nvGrpSpPr>
        <p:grpSpPr>
          <a:xfrm>
            <a:off x="10722320" y="693178"/>
            <a:ext cx="4636156" cy="463615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2"/>
              <a:stretch>
                <a:fillRect l="-25046" r="-25046"/>
              </a:stretch>
            </a:blipFill>
            <a:ln w="114300" cap="sq">
              <a:solidFill>
                <a:srgbClr val="E59E6D"/>
              </a:solidFill>
              <a:prstDash val="solid"/>
              <a:miter/>
            </a:ln>
          </p:spPr>
          <p:txBody>
            <a:bodyPr/>
            <a:lstStyle/>
            <a:p>
              <a:endParaRPr lang="en-US"/>
            </a:p>
          </p:txBody>
        </p:sp>
      </p:grpSp>
      <p:grpSp>
        <p:nvGrpSpPr>
          <p:cNvPr id="4" name="Group 4"/>
          <p:cNvGrpSpPr/>
          <p:nvPr/>
        </p:nvGrpSpPr>
        <p:grpSpPr>
          <a:xfrm>
            <a:off x="13253460" y="3169445"/>
            <a:ext cx="4636156" cy="463615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3"/>
              <a:stretch>
                <a:fillRect l="-38888" r="-38888"/>
              </a:stretch>
            </a:blipFill>
            <a:ln w="114300" cap="sq">
              <a:solidFill>
                <a:srgbClr val="AFCDD7"/>
              </a:solidFill>
              <a:prstDash val="solid"/>
              <a:miter/>
            </a:ln>
          </p:spPr>
          <p:txBody>
            <a:bodyPr/>
            <a:lstStyle/>
            <a:p>
              <a:endParaRPr lang="en-US"/>
            </a:p>
          </p:txBody>
        </p:sp>
      </p:grpSp>
      <p:grpSp>
        <p:nvGrpSpPr>
          <p:cNvPr id="6" name="Group 6"/>
          <p:cNvGrpSpPr/>
          <p:nvPr/>
        </p:nvGrpSpPr>
        <p:grpSpPr>
          <a:xfrm>
            <a:off x="10722320" y="5631424"/>
            <a:ext cx="4636156" cy="463615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4"/>
              <a:stretch>
                <a:fillRect l="-25046" r="-25046"/>
              </a:stretch>
            </a:blipFill>
            <a:ln w="114300" cap="sq">
              <a:solidFill>
                <a:srgbClr val="CFD993"/>
              </a:solidFill>
              <a:prstDash val="solid"/>
              <a:miter/>
            </a:ln>
          </p:spPr>
          <p:txBody>
            <a:bodyPr/>
            <a:lstStyle/>
            <a:p>
              <a:endParaRPr lang="en-US"/>
            </a:p>
          </p:txBody>
        </p:sp>
      </p:grpSp>
      <p:grpSp>
        <p:nvGrpSpPr>
          <p:cNvPr id="8" name="Group 8"/>
          <p:cNvGrpSpPr/>
          <p:nvPr/>
        </p:nvGrpSpPr>
        <p:grpSpPr>
          <a:xfrm>
            <a:off x="13253460" y="-1710625"/>
            <a:ext cx="4636156" cy="463615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5"/>
              <a:stretch>
                <a:fillRect l="-25329" r="-25329"/>
              </a:stretch>
            </a:blipFill>
            <a:ln w="114300" cap="sq">
              <a:solidFill>
                <a:srgbClr val="CFD993"/>
              </a:solidFill>
              <a:prstDash val="solid"/>
              <a:miter/>
            </a:ln>
          </p:spPr>
          <p:txBody>
            <a:bodyPr/>
            <a:lstStyle/>
            <a:p>
              <a:endParaRPr lang="en-US"/>
            </a:p>
          </p:txBody>
        </p:sp>
      </p:grpSp>
      <p:sp>
        <p:nvSpPr>
          <p:cNvPr id="10" name="Freeform 10"/>
          <p:cNvSpPr/>
          <p:nvPr/>
        </p:nvSpPr>
        <p:spPr>
          <a:xfrm>
            <a:off x="0" y="7458240"/>
            <a:ext cx="2383989" cy="2366651"/>
          </a:xfrm>
          <a:custGeom>
            <a:avLst/>
            <a:gdLst/>
            <a:ahLst/>
            <a:cxnLst/>
            <a:rect l="l" t="t" r="r" b="b"/>
            <a:pathLst>
              <a:path w="2383989" h="2366651">
                <a:moveTo>
                  <a:pt x="0" y="0"/>
                </a:moveTo>
                <a:lnTo>
                  <a:pt x="2383989" y="0"/>
                </a:lnTo>
                <a:lnTo>
                  <a:pt x="2383989" y="2366651"/>
                </a:lnTo>
                <a:lnTo>
                  <a:pt x="0" y="2366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TextBox 11"/>
          <p:cNvSpPr txBox="1"/>
          <p:nvPr/>
        </p:nvSpPr>
        <p:spPr>
          <a:xfrm>
            <a:off x="1396250" y="2512053"/>
            <a:ext cx="9326071" cy="4241169"/>
          </a:xfrm>
          <a:prstGeom prst="rect">
            <a:avLst/>
          </a:prstGeom>
        </p:spPr>
        <p:txBody>
          <a:bodyPr lIns="0" tIns="0" rIns="0" bIns="0" rtlCol="0" anchor="t">
            <a:spAutoFit/>
          </a:bodyPr>
          <a:lstStyle/>
          <a:p>
            <a:pPr algn="ctr">
              <a:lnSpc>
                <a:spcPts val="7952"/>
              </a:lnSpc>
            </a:pPr>
            <a:r>
              <a:rPr lang="en-US" sz="9581" spc="191">
                <a:solidFill>
                  <a:srgbClr val="393A38"/>
                </a:solidFill>
                <a:latin typeface="Poppins Bold"/>
              </a:rPr>
              <a:t>ANALYSIS OF GLOBAL EARTHQUAKES IN 2023</a:t>
            </a:r>
          </a:p>
        </p:txBody>
      </p:sp>
      <p:sp>
        <p:nvSpPr>
          <p:cNvPr id="12" name="Freeform 12"/>
          <p:cNvSpPr/>
          <p:nvPr/>
        </p:nvSpPr>
        <p:spPr>
          <a:xfrm flipV="1">
            <a:off x="0" y="797"/>
            <a:ext cx="2263606" cy="2263606"/>
          </a:xfrm>
          <a:custGeom>
            <a:avLst/>
            <a:gdLst/>
            <a:ahLst/>
            <a:cxnLst/>
            <a:rect l="l" t="t" r="r" b="b"/>
            <a:pathLst>
              <a:path w="2263606" h="2263606">
                <a:moveTo>
                  <a:pt x="0" y="2263606"/>
                </a:moveTo>
                <a:lnTo>
                  <a:pt x="2263606" y="2263606"/>
                </a:lnTo>
                <a:lnTo>
                  <a:pt x="2263606" y="0"/>
                </a:lnTo>
                <a:lnTo>
                  <a:pt x="0" y="0"/>
                </a:lnTo>
                <a:lnTo>
                  <a:pt x="0" y="2263606"/>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TextBox 13"/>
          <p:cNvSpPr txBox="1"/>
          <p:nvPr/>
        </p:nvSpPr>
        <p:spPr>
          <a:xfrm>
            <a:off x="4294474" y="7025895"/>
            <a:ext cx="4125126" cy="1780540"/>
          </a:xfrm>
          <a:prstGeom prst="rect">
            <a:avLst/>
          </a:prstGeom>
        </p:spPr>
        <p:txBody>
          <a:bodyPr lIns="0" tIns="0" rIns="0" bIns="0" rtlCol="0" anchor="t">
            <a:spAutoFit/>
          </a:bodyPr>
          <a:lstStyle/>
          <a:p>
            <a:pPr algn="ctr">
              <a:lnSpc>
                <a:spcPts val="4759"/>
              </a:lnSpc>
            </a:pPr>
            <a:r>
              <a:rPr lang="en-US" sz="3399">
                <a:solidFill>
                  <a:srgbClr val="393A38"/>
                </a:solidFill>
                <a:latin typeface="Canva Sans"/>
              </a:rPr>
              <a:t>Sriya</a:t>
            </a:r>
          </a:p>
          <a:p>
            <a:pPr algn="ctr">
              <a:lnSpc>
                <a:spcPts val="4759"/>
              </a:lnSpc>
            </a:pPr>
            <a:r>
              <a:rPr lang="en-US" sz="3399">
                <a:solidFill>
                  <a:srgbClr val="393A38"/>
                </a:solidFill>
                <a:latin typeface="Canva Sans"/>
              </a:rPr>
              <a:t>Dhanya M</a:t>
            </a:r>
          </a:p>
          <a:p>
            <a:pPr algn="ctr">
              <a:lnSpc>
                <a:spcPts val="4759"/>
              </a:lnSpc>
            </a:pPr>
            <a:r>
              <a:rPr lang="en-US" sz="3399">
                <a:solidFill>
                  <a:srgbClr val="393A38"/>
                </a:solidFill>
                <a:latin typeface="Canva Sans"/>
              </a:rPr>
              <a:t>Dhanya V</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AFAF5"/>
        </a:solidFill>
        <a:effectLst/>
      </p:bgPr>
    </p:bg>
    <p:spTree>
      <p:nvGrpSpPr>
        <p:cNvPr id="1" name=""/>
        <p:cNvGrpSpPr/>
        <p:nvPr/>
      </p:nvGrpSpPr>
      <p:grpSpPr>
        <a:xfrm>
          <a:off x="0" y="0"/>
          <a:ext cx="0" cy="0"/>
          <a:chOff x="0" y="0"/>
          <a:chExt cx="0" cy="0"/>
        </a:xfrm>
      </p:grpSpPr>
      <p:sp>
        <p:nvSpPr>
          <p:cNvPr id="2" name="Freeform 2" descr="Rubbles Caused by an Earthquake"/>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999"/>
            </a:blip>
            <a:stretch>
              <a:fillRect l="-20685" t="-21204" b="-21204"/>
            </a:stretch>
          </a:blipFill>
        </p:spPr>
        <p:txBody>
          <a:bodyPr/>
          <a:lstStyle/>
          <a:p>
            <a:endParaRPr lang="en-US"/>
          </a:p>
        </p:txBody>
      </p:sp>
      <p:sp>
        <p:nvSpPr>
          <p:cNvPr id="3" name="Freeform 3" descr="Purple Geometric Rectangle"/>
          <p:cNvSpPr/>
          <p:nvPr/>
        </p:nvSpPr>
        <p:spPr>
          <a:xfrm flipH="1" flipV="1">
            <a:off x="15614248" y="7613248"/>
            <a:ext cx="2673752" cy="2673752"/>
          </a:xfrm>
          <a:custGeom>
            <a:avLst/>
            <a:gdLst/>
            <a:ahLst/>
            <a:cxnLst/>
            <a:rect l="l" t="t" r="r" b="b"/>
            <a:pathLst>
              <a:path w="2673752" h="2673752">
                <a:moveTo>
                  <a:pt x="2673752" y="2673752"/>
                </a:moveTo>
                <a:lnTo>
                  <a:pt x="0" y="2673752"/>
                </a:lnTo>
                <a:lnTo>
                  <a:pt x="0" y="0"/>
                </a:lnTo>
                <a:lnTo>
                  <a:pt x="2673752" y="0"/>
                </a:lnTo>
                <a:lnTo>
                  <a:pt x="2673752" y="2673752"/>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399995" y="8566150"/>
            <a:ext cx="8192459" cy="1317625"/>
          </a:xfrm>
          <a:prstGeom prst="rect">
            <a:avLst/>
          </a:prstGeom>
        </p:spPr>
        <p:txBody>
          <a:bodyPr lIns="0" tIns="0" rIns="0" bIns="0" rtlCol="0" anchor="t">
            <a:spAutoFit/>
          </a:bodyPr>
          <a:lstStyle/>
          <a:p>
            <a:pPr marL="0" lvl="0" indent="0" algn="l">
              <a:lnSpc>
                <a:spcPts val="3499"/>
              </a:lnSpc>
            </a:pPr>
            <a:r>
              <a:rPr lang="en-US" sz="2499">
                <a:solidFill>
                  <a:srgbClr val="000000"/>
                </a:solidFill>
                <a:latin typeface="Poppins"/>
              </a:rPr>
              <a:t>Depth error is the measure of error when determining the depth of seismic activity. Similarly, there is a magnitude error to consider.</a:t>
            </a:r>
          </a:p>
        </p:txBody>
      </p:sp>
      <p:sp>
        <p:nvSpPr>
          <p:cNvPr id="5" name="AutoShape 5"/>
          <p:cNvSpPr/>
          <p:nvPr/>
        </p:nvSpPr>
        <p:spPr>
          <a:xfrm>
            <a:off x="445903" y="8149984"/>
            <a:ext cx="5122944" cy="0"/>
          </a:xfrm>
          <a:prstGeom prst="line">
            <a:avLst/>
          </a:prstGeom>
          <a:ln w="38100" cap="flat">
            <a:solidFill>
              <a:srgbClr val="000000"/>
            </a:solidFill>
            <a:prstDash val="solid"/>
            <a:headEnd type="none" w="sm" len="sm"/>
            <a:tailEnd type="none" w="sm" len="sm"/>
          </a:ln>
        </p:spPr>
        <p:txBody>
          <a:bodyPr/>
          <a:lstStyle/>
          <a:p>
            <a:endParaRPr lang="en-US"/>
          </a:p>
        </p:txBody>
      </p:sp>
      <p:sp>
        <p:nvSpPr>
          <p:cNvPr id="6" name="Freeform 6" descr="Purple Geometric Rectangle"/>
          <p:cNvSpPr/>
          <p:nvPr/>
        </p:nvSpPr>
        <p:spPr>
          <a:xfrm flipH="1" flipV="1">
            <a:off x="15614248" y="7613248"/>
            <a:ext cx="2673752" cy="2673752"/>
          </a:xfrm>
          <a:custGeom>
            <a:avLst/>
            <a:gdLst/>
            <a:ahLst/>
            <a:cxnLst/>
            <a:rect l="l" t="t" r="r" b="b"/>
            <a:pathLst>
              <a:path w="2673752" h="2673752">
                <a:moveTo>
                  <a:pt x="2673752" y="2673752"/>
                </a:moveTo>
                <a:lnTo>
                  <a:pt x="0" y="2673752"/>
                </a:lnTo>
                <a:lnTo>
                  <a:pt x="0" y="0"/>
                </a:lnTo>
                <a:lnTo>
                  <a:pt x="2673752" y="0"/>
                </a:lnTo>
                <a:lnTo>
                  <a:pt x="2673752" y="2673752"/>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1911644" y="0"/>
            <a:ext cx="13986643" cy="7078923"/>
          </a:xfrm>
          <a:custGeom>
            <a:avLst/>
            <a:gdLst/>
            <a:ahLst/>
            <a:cxnLst/>
            <a:rect l="l" t="t" r="r" b="b"/>
            <a:pathLst>
              <a:path w="13986643" h="7078923">
                <a:moveTo>
                  <a:pt x="0" y="0"/>
                </a:moveTo>
                <a:lnTo>
                  <a:pt x="13986642" y="0"/>
                </a:lnTo>
                <a:lnTo>
                  <a:pt x="13986642" y="7078923"/>
                </a:lnTo>
                <a:lnTo>
                  <a:pt x="0" y="7078923"/>
                </a:lnTo>
                <a:lnTo>
                  <a:pt x="0" y="0"/>
                </a:lnTo>
                <a:close/>
              </a:path>
            </a:pathLst>
          </a:custGeom>
          <a:blipFill>
            <a:blip r:embed="rId5"/>
            <a:stretch>
              <a:fillRect t="-808" b="-808"/>
            </a:stretch>
          </a:blipFill>
        </p:spPr>
        <p:txBody>
          <a:bodyPr/>
          <a:lstStyle/>
          <a:p>
            <a:endParaRPr lang="en-US"/>
          </a:p>
        </p:txBody>
      </p:sp>
      <p:sp>
        <p:nvSpPr>
          <p:cNvPr id="8" name="TextBox 8"/>
          <p:cNvSpPr txBox="1"/>
          <p:nvPr/>
        </p:nvSpPr>
        <p:spPr>
          <a:xfrm>
            <a:off x="445903" y="7287967"/>
            <a:ext cx="5122944" cy="842967"/>
          </a:xfrm>
          <a:prstGeom prst="rect">
            <a:avLst/>
          </a:prstGeom>
        </p:spPr>
        <p:txBody>
          <a:bodyPr lIns="0" tIns="0" rIns="0" bIns="0" rtlCol="0" anchor="t">
            <a:spAutoFit/>
          </a:bodyPr>
          <a:lstStyle/>
          <a:p>
            <a:pPr marL="0" lvl="0" indent="0" algn="l">
              <a:lnSpc>
                <a:spcPts val="6037"/>
              </a:lnSpc>
            </a:pPr>
            <a:r>
              <a:rPr lang="en-US" sz="5750">
                <a:solidFill>
                  <a:srgbClr val="000000"/>
                </a:solidFill>
                <a:latin typeface="Poppins"/>
              </a:rPr>
              <a:t>Analysis-3</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AFAF5"/>
        </a:solidFill>
        <a:effectLst/>
      </p:bgPr>
    </p:bg>
    <p:spTree>
      <p:nvGrpSpPr>
        <p:cNvPr id="1" name=""/>
        <p:cNvGrpSpPr/>
        <p:nvPr/>
      </p:nvGrpSpPr>
      <p:grpSpPr>
        <a:xfrm>
          <a:off x="0" y="0"/>
          <a:ext cx="0" cy="0"/>
          <a:chOff x="0" y="0"/>
          <a:chExt cx="0" cy="0"/>
        </a:xfrm>
      </p:grpSpPr>
      <p:sp>
        <p:nvSpPr>
          <p:cNvPr id="2" name="Freeform 2" descr="Rubbles Caused by an Earthquake"/>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999"/>
            </a:blip>
            <a:stretch>
              <a:fillRect l="-20685" t="-21204" b="-21204"/>
            </a:stretch>
          </a:blipFill>
        </p:spPr>
        <p:txBody>
          <a:bodyPr/>
          <a:lstStyle/>
          <a:p>
            <a:endParaRPr lang="en-US"/>
          </a:p>
        </p:txBody>
      </p:sp>
      <p:sp>
        <p:nvSpPr>
          <p:cNvPr id="3" name="Freeform 3" descr="Purple Geometric Rectangle"/>
          <p:cNvSpPr/>
          <p:nvPr/>
        </p:nvSpPr>
        <p:spPr>
          <a:xfrm flipH="1">
            <a:off x="15614248" y="0"/>
            <a:ext cx="2673752" cy="2673752"/>
          </a:xfrm>
          <a:custGeom>
            <a:avLst/>
            <a:gdLst/>
            <a:ahLst/>
            <a:cxnLst/>
            <a:rect l="l" t="t" r="r" b="b"/>
            <a:pathLst>
              <a:path w="2673752" h="2673752">
                <a:moveTo>
                  <a:pt x="2673752" y="0"/>
                </a:moveTo>
                <a:lnTo>
                  <a:pt x="0" y="0"/>
                </a:lnTo>
                <a:lnTo>
                  <a:pt x="0" y="2673752"/>
                </a:lnTo>
                <a:lnTo>
                  <a:pt x="2673752" y="2673752"/>
                </a:lnTo>
                <a:lnTo>
                  <a:pt x="2673752"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5794490" y="1634036"/>
            <a:ext cx="11835600" cy="8102364"/>
          </a:xfrm>
          <a:custGeom>
            <a:avLst/>
            <a:gdLst/>
            <a:ahLst/>
            <a:cxnLst/>
            <a:rect l="l" t="t" r="r" b="b"/>
            <a:pathLst>
              <a:path w="11835600" h="8102364">
                <a:moveTo>
                  <a:pt x="0" y="0"/>
                </a:moveTo>
                <a:lnTo>
                  <a:pt x="11835600" y="0"/>
                </a:lnTo>
                <a:lnTo>
                  <a:pt x="11835600" y="8102364"/>
                </a:lnTo>
                <a:lnTo>
                  <a:pt x="0" y="8102364"/>
                </a:lnTo>
                <a:lnTo>
                  <a:pt x="0" y="0"/>
                </a:lnTo>
                <a:close/>
              </a:path>
            </a:pathLst>
          </a:custGeom>
          <a:blipFill>
            <a:blip r:embed="rId5"/>
            <a:stretch>
              <a:fillRect l="-118" r="-1170" b="-415"/>
            </a:stretch>
          </a:blipFill>
        </p:spPr>
        <p:txBody>
          <a:bodyPr/>
          <a:lstStyle/>
          <a:p>
            <a:endParaRPr lang="en-US"/>
          </a:p>
        </p:txBody>
      </p:sp>
      <p:sp>
        <p:nvSpPr>
          <p:cNvPr id="5" name="Freeform 5"/>
          <p:cNvSpPr/>
          <p:nvPr/>
        </p:nvSpPr>
        <p:spPr>
          <a:xfrm>
            <a:off x="0" y="0"/>
            <a:ext cx="3377596" cy="2814663"/>
          </a:xfrm>
          <a:custGeom>
            <a:avLst/>
            <a:gdLst/>
            <a:ahLst/>
            <a:cxnLst/>
            <a:rect l="l" t="t" r="r" b="b"/>
            <a:pathLst>
              <a:path w="3377596" h="2814663">
                <a:moveTo>
                  <a:pt x="0" y="0"/>
                </a:moveTo>
                <a:lnTo>
                  <a:pt x="3377596" y="0"/>
                </a:lnTo>
                <a:lnTo>
                  <a:pt x="3377596" y="2814663"/>
                </a:lnTo>
                <a:lnTo>
                  <a:pt x="0" y="2814663"/>
                </a:lnTo>
                <a:lnTo>
                  <a:pt x="0" y="0"/>
                </a:lnTo>
                <a:close/>
              </a:path>
            </a:pathLst>
          </a:custGeom>
          <a:blipFill>
            <a:blip r:embed="rId6"/>
            <a:stretch>
              <a:fillRect/>
            </a:stretch>
          </a:blipFill>
        </p:spPr>
        <p:txBody>
          <a:bodyPr/>
          <a:lstStyle/>
          <a:p>
            <a:endParaRPr lang="en-US"/>
          </a:p>
        </p:txBody>
      </p:sp>
      <p:grpSp>
        <p:nvGrpSpPr>
          <p:cNvPr id="6" name="Group 6"/>
          <p:cNvGrpSpPr/>
          <p:nvPr/>
        </p:nvGrpSpPr>
        <p:grpSpPr>
          <a:xfrm>
            <a:off x="262400" y="3964281"/>
            <a:ext cx="5532090" cy="3600316"/>
            <a:chOff x="0" y="0"/>
            <a:chExt cx="7376120" cy="4800422"/>
          </a:xfrm>
        </p:grpSpPr>
        <p:sp>
          <p:nvSpPr>
            <p:cNvPr id="7" name="TextBox 7"/>
            <p:cNvSpPr txBox="1"/>
            <p:nvPr/>
          </p:nvSpPr>
          <p:spPr>
            <a:xfrm>
              <a:off x="0" y="2472090"/>
              <a:ext cx="7376120" cy="2912532"/>
            </a:xfrm>
            <a:prstGeom prst="rect">
              <a:avLst/>
            </a:prstGeom>
          </p:spPr>
          <p:txBody>
            <a:bodyPr lIns="0" tIns="0" rIns="0" bIns="0" rtlCol="0" anchor="t">
              <a:spAutoFit/>
            </a:bodyPr>
            <a:lstStyle/>
            <a:p>
              <a:pPr marL="0" lvl="0" indent="0" algn="l">
                <a:lnSpc>
                  <a:spcPts val="3500"/>
                </a:lnSpc>
                <a:spcBef>
                  <a:spcPct val="0"/>
                </a:spcBef>
              </a:pPr>
              <a:r>
                <a:rPr lang="en-US" sz="2500">
                  <a:solidFill>
                    <a:srgbClr val="000000"/>
                  </a:solidFill>
                  <a:latin typeface="Poppins"/>
                </a:rPr>
                <a:t>RMS is like a seismic report card, showing off the earthquake's power and how much it made the ground do the shake in a specific spot.</a:t>
              </a:r>
            </a:p>
          </p:txBody>
        </p:sp>
        <p:sp>
          <p:nvSpPr>
            <p:cNvPr id="8" name="TextBox 8"/>
            <p:cNvSpPr txBox="1"/>
            <p:nvPr/>
          </p:nvSpPr>
          <p:spPr>
            <a:xfrm>
              <a:off x="0" y="-9525"/>
              <a:ext cx="7376120" cy="1533525"/>
            </a:xfrm>
            <a:prstGeom prst="rect">
              <a:avLst/>
            </a:prstGeom>
          </p:spPr>
          <p:txBody>
            <a:bodyPr lIns="0" tIns="0" rIns="0" bIns="0" rtlCol="0" anchor="t">
              <a:spAutoFit/>
            </a:bodyPr>
            <a:lstStyle/>
            <a:p>
              <a:pPr marL="0" lvl="0" indent="0" algn="l">
                <a:lnSpc>
                  <a:spcPts val="9000"/>
                </a:lnSpc>
                <a:spcBef>
                  <a:spcPct val="0"/>
                </a:spcBef>
              </a:pPr>
              <a:r>
                <a:rPr lang="en-US" sz="7500" u="none" strike="noStrike">
                  <a:solidFill>
                    <a:srgbClr val="000000"/>
                  </a:solidFill>
                  <a:latin typeface="Canva Sans"/>
                </a:rPr>
                <a:t>Analysis-4</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AFAF5"/>
        </a:solidFill>
        <a:effectLst/>
      </p:bgPr>
    </p:bg>
    <p:spTree>
      <p:nvGrpSpPr>
        <p:cNvPr id="1" name=""/>
        <p:cNvGrpSpPr/>
        <p:nvPr/>
      </p:nvGrpSpPr>
      <p:grpSpPr>
        <a:xfrm>
          <a:off x="0" y="0"/>
          <a:ext cx="0" cy="0"/>
          <a:chOff x="0" y="0"/>
          <a:chExt cx="0" cy="0"/>
        </a:xfrm>
      </p:grpSpPr>
      <p:sp>
        <p:nvSpPr>
          <p:cNvPr id="2" name="Freeform 2" descr="Rubbles Caused by an Earthquake"/>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999"/>
            </a:blip>
            <a:stretch>
              <a:fillRect l="-20685" t="-21204" b="-21204"/>
            </a:stretch>
          </a:blipFill>
        </p:spPr>
        <p:txBody>
          <a:bodyPr/>
          <a:lstStyle/>
          <a:p>
            <a:endParaRPr lang="en-US"/>
          </a:p>
        </p:txBody>
      </p:sp>
      <p:sp>
        <p:nvSpPr>
          <p:cNvPr id="3" name="Freeform 3" descr="Purple Geometric Rectangle"/>
          <p:cNvSpPr/>
          <p:nvPr/>
        </p:nvSpPr>
        <p:spPr>
          <a:xfrm flipH="1">
            <a:off x="15614248" y="0"/>
            <a:ext cx="2673752" cy="2673752"/>
          </a:xfrm>
          <a:custGeom>
            <a:avLst/>
            <a:gdLst/>
            <a:ahLst/>
            <a:cxnLst/>
            <a:rect l="l" t="t" r="r" b="b"/>
            <a:pathLst>
              <a:path w="2673752" h="2673752">
                <a:moveTo>
                  <a:pt x="2673752" y="0"/>
                </a:moveTo>
                <a:lnTo>
                  <a:pt x="0" y="0"/>
                </a:lnTo>
                <a:lnTo>
                  <a:pt x="0" y="2673752"/>
                </a:lnTo>
                <a:lnTo>
                  <a:pt x="2673752" y="2673752"/>
                </a:lnTo>
                <a:lnTo>
                  <a:pt x="2673752"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AutoShape 4"/>
          <p:cNvSpPr/>
          <p:nvPr/>
        </p:nvSpPr>
        <p:spPr>
          <a:xfrm>
            <a:off x="13322300" y="5162550"/>
            <a:ext cx="3806766" cy="0"/>
          </a:xfrm>
          <a:prstGeom prst="line">
            <a:avLst/>
          </a:prstGeom>
          <a:ln w="38100" cap="flat">
            <a:solidFill>
              <a:srgbClr val="000000"/>
            </a:solidFill>
            <a:prstDash val="solid"/>
            <a:headEnd type="none" w="sm" len="sm"/>
            <a:tailEnd type="none" w="sm" len="sm"/>
          </a:ln>
        </p:spPr>
        <p:txBody>
          <a:bodyPr/>
          <a:lstStyle/>
          <a:p>
            <a:endParaRPr lang="en-US"/>
          </a:p>
        </p:txBody>
      </p:sp>
      <p:sp>
        <p:nvSpPr>
          <p:cNvPr id="5" name="Freeform 5"/>
          <p:cNvSpPr/>
          <p:nvPr/>
        </p:nvSpPr>
        <p:spPr>
          <a:xfrm>
            <a:off x="219075" y="644734"/>
            <a:ext cx="12754112" cy="8308766"/>
          </a:xfrm>
          <a:custGeom>
            <a:avLst/>
            <a:gdLst/>
            <a:ahLst/>
            <a:cxnLst/>
            <a:rect l="l" t="t" r="r" b="b"/>
            <a:pathLst>
              <a:path w="12754112" h="8308766">
                <a:moveTo>
                  <a:pt x="0" y="0"/>
                </a:moveTo>
                <a:lnTo>
                  <a:pt x="12754112" y="0"/>
                </a:lnTo>
                <a:lnTo>
                  <a:pt x="12754112" y="8308766"/>
                </a:lnTo>
                <a:lnTo>
                  <a:pt x="0" y="8308766"/>
                </a:lnTo>
                <a:lnTo>
                  <a:pt x="0" y="0"/>
                </a:lnTo>
                <a:close/>
              </a:path>
            </a:pathLst>
          </a:custGeom>
          <a:blipFill>
            <a:blip r:embed="rId5"/>
            <a:stretch>
              <a:fillRect l="-1201" r="-1201"/>
            </a:stretch>
          </a:blipFill>
        </p:spPr>
        <p:txBody>
          <a:bodyPr/>
          <a:lstStyle/>
          <a:p>
            <a:endParaRPr lang="en-US"/>
          </a:p>
        </p:txBody>
      </p:sp>
      <p:sp>
        <p:nvSpPr>
          <p:cNvPr id="6" name="TextBox 6"/>
          <p:cNvSpPr txBox="1"/>
          <p:nvPr/>
        </p:nvSpPr>
        <p:spPr>
          <a:xfrm>
            <a:off x="13322300" y="4201951"/>
            <a:ext cx="4529679" cy="941549"/>
          </a:xfrm>
          <a:prstGeom prst="rect">
            <a:avLst/>
          </a:prstGeom>
        </p:spPr>
        <p:txBody>
          <a:bodyPr lIns="0" tIns="0" rIns="0" bIns="0" rtlCol="0" anchor="t">
            <a:spAutoFit/>
          </a:bodyPr>
          <a:lstStyle/>
          <a:p>
            <a:pPr marL="0" lvl="0" indent="0" algn="l">
              <a:lnSpc>
                <a:spcPts val="6746"/>
              </a:lnSpc>
            </a:pPr>
            <a:r>
              <a:rPr lang="en-US" sz="6425" strike="noStrike">
                <a:solidFill>
                  <a:srgbClr val="000000"/>
                </a:solidFill>
                <a:latin typeface="Poppins"/>
              </a:rPr>
              <a:t>Analysis-5</a:t>
            </a:r>
          </a:p>
        </p:txBody>
      </p:sp>
      <p:sp>
        <p:nvSpPr>
          <p:cNvPr id="7" name="TextBox 7"/>
          <p:cNvSpPr txBox="1"/>
          <p:nvPr/>
        </p:nvSpPr>
        <p:spPr>
          <a:xfrm>
            <a:off x="13349409" y="5392507"/>
            <a:ext cx="4702715" cy="2986405"/>
          </a:xfrm>
          <a:prstGeom prst="rect">
            <a:avLst/>
          </a:prstGeom>
        </p:spPr>
        <p:txBody>
          <a:bodyPr lIns="0" tIns="0" rIns="0" bIns="0" rtlCol="0" anchor="t">
            <a:spAutoFit/>
          </a:bodyPr>
          <a:lstStyle/>
          <a:p>
            <a:pPr algn="l">
              <a:lnSpc>
                <a:spcPts val="3920"/>
              </a:lnSpc>
            </a:pPr>
            <a:r>
              <a:rPr lang="en-US" sz="2800">
                <a:solidFill>
                  <a:srgbClr val="000000"/>
                </a:solidFill>
                <a:latin typeface="Poppins"/>
              </a:rPr>
              <a:t>We can determine the season with the highest number of seismic activities and identify their types from the extracted data.</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AFAF5"/>
        </a:solidFill>
        <a:effectLst/>
      </p:bgPr>
    </p:bg>
    <p:spTree>
      <p:nvGrpSpPr>
        <p:cNvPr id="1" name=""/>
        <p:cNvGrpSpPr/>
        <p:nvPr/>
      </p:nvGrpSpPr>
      <p:grpSpPr>
        <a:xfrm>
          <a:off x="0" y="0"/>
          <a:ext cx="0" cy="0"/>
          <a:chOff x="0" y="0"/>
          <a:chExt cx="0" cy="0"/>
        </a:xfrm>
      </p:grpSpPr>
      <p:sp>
        <p:nvSpPr>
          <p:cNvPr id="2" name="Freeform 2" descr="Rubbles Caused by an Earthquake"/>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999"/>
            </a:blip>
            <a:stretch>
              <a:fillRect l="-20685" t="-21204" b="-21204"/>
            </a:stretch>
          </a:blipFill>
        </p:spPr>
        <p:txBody>
          <a:bodyPr/>
          <a:lstStyle/>
          <a:p>
            <a:endParaRPr lang="en-US"/>
          </a:p>
        </p:txBody>
      </p:sp>
      <p:sp>
        <p:nvSpPr>
          <p:cNvPr id="3" name="Freeform 3" descr="Purple Geometric Rectangle"/>
          <p:cNvSpPr/>
          <p:nvPr/>
        </p:nvSpPr>
        <p:spPr>
          <a:xfrm flipH="1">
            <a:off x="15614248" y="0"/>
            <a:ext cx="2673752" cy="2673752"/>
          </a:xfrm>
          <a:custGeom>
            <a:avLst/>
            <a:gdLst/>
            <a:ahLst/>
            <a:cxnLst/>
            <a:rect l="l" t="t" r="r" b="b"/>
            <a:pathLst>
              <a:path w="2673752" h="2673752">
                <a:moveTo>
                  <a:pt x="2673752" y="0"/>
                </a:moveTo>
                <a:lnTo>
                  <a:pt x="0" y="0"/>
                </a:lnTo>
                <a:lnTo>
                  <a:pt x="0" y="2673752"/>
                </a:lnTo>
                <a:lnTo>
                  <a:pt x="2673752" y="2673752"/>
                </a:lnTo>
                <a:lnTo>
                  <a:pt x="2673752"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1702219" y="616184"/>
            <a:ext cx="14962072" cy="1010285"/>
          </a:xfrm>
          <a:prstGeom prst="rect">
            <a:avLst/>
          </a:prstGeom>
        </p:spPr>
        <p:txBody>
          <a:bodyPr lIns="0" tIns="0" rIns="0" bIns="0" rtlCol="0" anchor="t">
            <a:spAutoFit/>
          </a:bodyPr>
          <a:lstStyle/>
          <a:p>
            <a:pPr marL="0" lvl="0" indent="0" algn="ctr">
              <a:lnSpc>
                <a:spcPts val="7840"/>
              </a:lnSpc>
              <a:spcBef>
                <a:spcPct val="0"/>
              </a:spcBef>
            </a:pPr>
            <a:r>
              <a:rPr lang="en-US" sz="5600" strike="noStrike">
                <a:solidFill>
                  <a:srgbClr val="000000"/>
                </a:solidFill>
                <a:latin typeface="Poppins"/>
              </a:rPr>
              <a:t>Analysis-6</a:t>
            </a:r>
          </a:p>
        </p:txBody>
      </p:sp>
      <p:sp>
        <p:nvSpPr>
          <p:cNvPr id="6" name="TextBox 6"/>
          <p:cNvSpPr txBox="1"/>
          <p:nvPr/>
        </p:nvSpPr>
        <p:spPr>
          <a:xfrm>
            <a:off x="2546445" y="1943939"/>
            <a:ext cx="13195109" cy="657586"/>
          </a:xfrm>
          <a:prstGeom prst="rect">
            <a:avLst/>
          </a:prstGeom>
        </p:spPr>
        <p:txBody>
          <a:bodyPr lIns="0" tIns="0" rIns="0" bIns="0" rtlCol="0" anchor="t">
            <a:spAutoFit/>
          </a:bodyPr>
          <a:lstStyle/>
          <a:p>
            <a:pPr marL="0" lvl="0" indent="0" algn="ctr">
              <a:lnSpc>
                <a:spcPts val="2605"/>
              </a:lnSpc>
              <a:spcBef>
                <a:spcPct val="0"/>
              </a:spcBef>
            </a:pPr>
            <a:r>
              <a:rPr lang="en-US" sz="1860">
                <a:solidFill>
                  <a:srgbClr val="000000"/>
                </a:solidFill>
                <a:latin typeface="Poppins"/>
              </a:rPr>
              <a:t>An interactive chart displaying the top 10 locations most impacted by seismic activity with the highest magnitudes and depths.</a:t>
            </a:r>
          </a:p>
        </p:txBody>
      </p:sp>
      <p:pic>
        <p:nvPicPr>
          <p:cNvPr id="8" name="Picture 7" descr="A screenshot of a graph&#10;&#10;Description automatically generated">
            <a:extLst>
              <a:ext uri="{FF2B5EF4-FFF2-40B4-BE49-F238E27FC236}">
                <a16:creationId xmlns:a16="http://schemas.microsoft.com/office/drawing/2014/main" id="{E94BC634-64FB-ABFE-F9D6-D5AF638285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400" y="3451658"/>
            <a:ext cx="16459200" cy="557804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AFAF5"/>
        </a:solidFill>
        <a:effectLst/>
      </p:bgPr>
    </p:bg>
    <p:spTree>
      <p:nvGrpSpPr>
        <p:cNvPr id="1" name=""/>
        <p:cNvGrpSpPr/>
        <p:nvPr/>
      </p:nvGrpSpPr>
      <p:grpSpPr>
        <a:xfrm>
          <a:off x="0" y="0"/>
          <a:ext cx="0" cy="0"/>
          <a:chOff x="0" y="0"/>
          <a:chExt cx="0" cy="0"/>
        </a:xfrm>
      </p:grpSpPr>
      <p:sp>
        <p:nvSpPr>
          <p:cNvPr id="2" name="Freeform 2" descr="Rubbles Caused by an Earthquake"/>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999"/>
            </a:blip>
            <a:stretch>
              <a:fillRect l="-20685" t="-21204" b="-21204"/>
            </a:stretch>
          </a:blipFill>
        </p:spPr>
        <p:txBody>
          <a:bodyPr/>
          <a:lstStyle/>
          <a:p>
            <a:endParaRPr lang="en-US"/>
          </a:p>
        </p:txBody>
      </p:sp>
      <p:sp>
        <p:nvSpPr>
          <p:cNvPr id="3" name="Freeform 3"/>
          <p:cNvSpPr/>
          <p:nvPr/>
        </p:nvSpPr>
        <p:spPr>
          <a:xfrm>
            <a:off x="1000125" y="2603035"/>
            <a:ext cx="13079496" cy="7407551"/>
          </a:xfrm>
          <a:custGeom>
            <a:avLst/>
            <a:gdLst/>
            <a:ahLst/>
            <a:cxnLst/>
            <a:rect l="l" t="t" r="r" b="b"/>
            <a:pathLst>
              <a:path w="14239831" h="7932997">
                <a:moveTo>
                  <a:pt x="0" y="0"/>
                </a:moveTo>
                <a:lnTo>
                  <a:pt x="14239831" y="0"/>
                </a:lnTo>
                <a:lnTo>
                  <a:pt x="14239831" y="7932998"/>
                </a:lnTo>
                <a:lnTo>
                  <a:pt x="0" y="7932998"/>
                </a:lnTo>
                <a:lnTo>
                  <a:pt x="0" y="0"/>
                </a:lnTo>
                <a:close/>
              </a:path>
            </a:pathLst>
          </a:custGeom>
          <a:blipFill>
            <a:blip r:embed="rId3"/>
            <a:stretch>
              <a:fillRect r="-2708"/>
            </a:stretch>
          </a:blipFill>
        </p:spPr>
        <p:txBody>
          <a:bodyPr/>
          <a:lstStyle/>
          <a:p>
            <a:endParaRPr lang="en-US"/>
          </a:p>
        </p:txBody>
      </p:sp>
      <p:sp>
        <p:nvSpPr>
          <p:cNvPr id="4" name="TextBox 4"/>
          <p:cNvSpPr txBox="1"/>
          <p:nvPr/>
        </p:nvSpPr>
        <p:spPr>
          <a:xfrm>
            <a:off x="13176857" y="814869"/>
            <a:ext cx="4529679" cy="941549"/>
          </a:xfrm>
          <a:prstGeom prst="rect">
            <a:avLst/>
          </a:prstGeom>
        </p:spPr>
        <p:txBody>
          <a:bodyPr lIns="0" tIns="0" rIns="0" bIns="0" rtlCol="0" anchor="t">
            <a:spAutoFit/>
          </a:bodyPr>
          <a:lstStyle/>
          <a:p>
            <a:pPr marL="0" lvl="0" indent="0" algn="l">
              <a:lnSpc>
                <a:spcPts val="6746"/>
              </a:lnSpc>
            </a:pPr>
            <a:r>
              <a:rPr lang="en-US" sz="6425" strike="noStrike">
                <a:solidFill>
                  <a:srgbClr val="000000"/>
                </a:solidFill>
                <a:latin typeface="Poppins"/>
              </a:rPr>
              <a:t>Analysis-7</a:t>
            </a:r>
          </a:p>
        </p:txBody>
      </p:sp>
      <p:sp>
        <p:nvSpPr>
          <p:cNvPr id="5" name="TextBox 5"/>
          <p:cNvSpPr txBox="1"/>
          <p:nvPr/>
        </p:nvSpPr>
        <p:spPr>
          <a:xfrm>
            <a:off x="1028700" y="691044"/>
            <a:ext cx="10898978" cy="1673678"/>
          </a:xfrm>
          <a:prstGeom prst="rect">
            <a:avLst/>
          </a:prstGeom>
        </p:spPr>
        <p:txBody>
          <a:bodyPr lIns="0" tIns="0" rIns="0" bIns="0" rtlCol="0" anchor="t">
            <a:spAutoFit/>
          </a:bodyPr>
          <a:lstStyle/>
          <a:p>
            <a:pPr algn="l">
              <a:lnSpc>
                <a:spcPts val="4373"/>
              </a:lnSpc>
            </a:pPr>
            <a:r>
              <a:rPr lang="en-US" sz="3123">
                <a:solidFill>
                  <a:srgbClr val="000000"/>
                </a:solidFill>
                <a:latin typeface="Poppins"/>
              </a:rPr>
              <a:t>Through this map, we can say that most common activity is earthquakes. Remaining seismic activities are observed in North America areas.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1485129" y="5200057"/>
            <a:ext cx="6046286" cy="1027869"/>
            <a:chOff x="0" y="0"/>
            <a:chExt cx="1592438" cy="270714"/>
          </a:xfrm>
        </p:grpSpPr>
        <p:sp>
          <p:nvSpPr>
            <p:cNvPr id="3" name="Freeform 3"/>
            <p:cNvSpPr/>
            <p:nvPr/>
          </p:nvSpPr>
          <p:spPr>
            <a:xfrm>
              <a:off x="0" y="0"/>
              <a:ext cx="1592438" cy="270714"/>
            </a:xfrm>
            <a:custGeom>
              <a:avLst/>
              <a:gdLst/>
              <a:ahLst/>
              <a:cxnLst/>
              <a:rect l="l" t="t" r="r" b="b"/>
              <a:pathLst>
                <a:path w="1592438" h="270714">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545454"/>
            </a:solidFill>
          </p:spPr>
          <p:txBody>
            <a:bodyPr/>
            <a:lstStyle/>
            <a:p>
              <a:endParaRPr lang="en-US"/>
            </a:p>
          </p:txBody>
        </p:sp>
        <p:sp>
          <p:nvSpPr>
            <p:cNvPr id="4" name="TextBox 4"/>
            <p:cNvSpPr txBox="1"/>
            <p:nvPr/>
          </p:nvSpPr>
          <p:spPr>
            <a:xfrm>
              <a:off x="0" y="9525"/>
              <a:ext cx="1592438" cy="261189"/>
            </a:xfrm>
            <a:prstGeom prst="rect">
              <a:avLst/>
            </a:prstGeom>
          </p:spPr>
          <p:txBody>
            <a:bodyPr lIns="50800" tIns="50800" rIns="50800" bIns="50800" rtlCol="0" anchor="ctr"/>
            <a:lstStyle/>
            <a:p>
              <a:pPr algn="ctr">
                <a:lnSpc>
                  <a:spcPts val="2553"/>
                </a:lnSpc>
              </a:pPr>
              <a:endParaRPr/>
            </a:p>
          </p:txBody>
        </p:sp>
      </p:grpSp>
      <p:grpSp>
        <p:nvGrpSpPr>
          <p:cNvPr id="5" name="Group 5"/>
          <p:cNvGrpSpPr/>
          <p:nvPr/>
        </p:nvGrpSpPr>
        <p:grpSpPr>
          <a:xfrm>
            <a:off x="1485129" y="6466051"/>
            <a:ext cx="6046286" cy="1027869"/>
            <a:chOff x="0" y="0"/>
            <a:chExt cx="1592438" cy="270714"/>
          </a:xfrm>
        </p:grpSpPr>
        <p:sp>
          <p:nvSpPr>
            <p:cNvPr id="6" name="Freeform 6"/>
            <p:cNvSpPr/>
            <p:nvPr/>
          </p:nvSpPr>
          <p:spPr>
            <a:xfrm>
              <a:off x="0" y="0"/>
              <a:ext cx="1592438" cy="270714"/>
            </a:xfrm>
            <a:custGeom>
              <a:avLst/>
              <a:gdLst/>
              <a:ahLst/>
              <a:cxnLst/>
              <a:rect l="l" t="t" r="r" b="b"/>
              <a:pathLst>
                <a:path w="1592438" h="270714">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FD7076"/>
            </a:solidFill>
          </p:spPr>
          <p:txBody>
            <a:bodyPr/>
            <a:lstStyle/>
            <a:p>
              <a:endParaRPr lang="en-US"/>
            </a:p>
          </p:txBody>
        </p:sp>
        <p:sp>
          <p:nvSpPr>
            <p:cNvPr id="7" name="TextBox 7"/>
            <p:cNvSpPr txBox="1"/>
            <p:nvPr/>
          </p:nvSpPr>
          <p:spPr>
            <a:xfrm>
              <a:off x="0" y="9525"/>
              <a:ext cx="1592438" cy="261189"/>
            </a:xfrm>
            <a:prstGeom prst="rect">
              <a:avLst/>
            </a:prstGeom>
          </p:spPr>
          <p:txBody>
            <a:bodyPr lIns="50800" tIns="50800" rIns="50800" bIns="50800" rtlCol="0" anchor="ctr"/>
            <a:lstStyle/>
            <a:p>
              <a:pPr algn="ctr">
                <a:lnSpc>
                  <a:spcPts val="2553"/>
                </a:lnSpc>
              </a:pPr>
              <a:endParaRPr/>
            </a:p>
          </p:txBody>
        </p:sp>
      </p:grpSp>
      <p:grpSp>
        <p:nvGrpSpPr>
          <p:cNvPr id="8" name="Group 8"/>
          <p:cNvGrpSpPr/>
          <p:nvPr/>
        </p:nvGrpSpPr>
        <p:grpSpPr>
          <a:xfrm>
            <a:off x="1485129" y="7732045"/>
            <a:ext cx="6046286" cy="1027869"/>
            <a:chOff x="0" y="0"/>
            <a:chExt cx="1592438" cy="270714"/>
          </a:xfrm>
        </p:grpSpPr>
        <p:sp>
          <p:nvSpPr>
            <p:cNvPr id="9" name="Freeform 9"/>
            <p:cNvSpPr/>
            <p:nvPr/>
          </p:nvSpPr>
          <p:spPr>
            <a:xfrm>
              <a:off x="0" y="0"/>
              <a:ext cx="1592438" cy="270714"/>
            </a:xfrm>
            <a:custGeom>
              <a:avLst/>
              <a:gdLst/>
              <a:ahLst/>
              <a:cxnLst/>
              <a:rect l="l" t="t" r="r" b="b"/>
              <a:pathLst>
                <a:path w="1592438" h="270714">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227C9D"/>
            </a:solidFill>
          </p:spPr>
          <p:txBody>
            <a:bodyPr/>
            <a:lstStyle/>
            <a:p>
              <a:endParaRPr lang="en-US"/>
            </a:p>
          </p:txBody>
        </p:sp>
        <p:sp>
          <p:nvSpPr>
            <p:cNvPr id="10" name="TextBox 10"/>
            <p:cNvSpPr txBox="1"/>
            <p:nvPr/>
          </p:nvSpPr>
          <p:spPr>
            <a:xfrm>
              <a:off x="0" y="9525"/>
              <a:ext cx="1592438" cy="261189"/>
            </a:xfrm>
            <a:prstGeom prst="rect">
              <a:avLst/>
            </a:prstGeom>
          </p:spPr>
          <p:txBody>
            <a:bodyPr lIns="50800" tIns="50800" rIns="50800" bIns="50800" rtlCol="0" anchor="ctr"/>
            <a:lstStyle/>
            <a:p>
              <a:pPr algn="ctr">
                <a:lnSpc>
                  <a:spcPts val="2553"/>
                </a:lnSpc>
              </a:pPr>
              <a:endParaRPr/>
            </a:p>
          </p:txBody>
        </p:sp>
      </p:grpSp>
      <p:sp>
        <p:nvSpPr>
          <p:cNvPr id="13" name="Freeform 13"/>
          <p:cNvSpPr/>
          <p:nvPr/>
        </p:nvSpPr>
        <p:spPr>
          <a:xfrm>
            <a:off x="7730857" y="499548"/>
            <a:ext cx="10336044" cy="8758752"/>
          </a:xfrm>
          <a:custGeom>
            <a:avLst/>
            <a:gdLst/>
            <a:ahLst/>
            <a:cxnLst/>
            <a:rect l="l" t="t" r="r" b="b"/>
            <a:pathLst>
              <a:path w="10336044" h="8758752">
                <a:moveTo>
                  <a:pt x="0" y="0"/>
                </a:moveTo>
                <a:lnTo>
                  <a:pt x="10336044" y="0"/>
                </a:lnTo>
                <a:lnTo>
                  <a:pt x="10336044" y="8758752"/>
                </a:lnTo>
                <a:lnTo>
                  <a:pt x="0" y="8758752"/>
                </a:lnTo>
                <a:lnTo>
                  <a:pt x="0" y="0"/>
                </a:lnTo>
                <a:close/>
              </a:path>
            </a:pathLst>
          </a:custGeom>
          <a:blipFill>
            <a:blip r:embed="rId2"/>
            <a:stretch>
              <a:fillRect/>
            </a:stretch>
          </a:blipFill>
        </p:spPr>
        <p:txBody>
          <a:bodyPr/>
          <a:lstStyle/>
          <a:p>
            <a:endParaRPr lang="en-US"/>
          </a:p>
        </p:txBody>
      </p:sp>
      <p:sp>
        <p:nvSpPr>
          <p:cNvPr id="14" name="TextBox 14"/>
          <p:cNvSpPr txBox="1"/>
          <p:nvPr/>
        </p:nvSpPr>
        <p:spPr>
          <a:xfrm>
            <a:off x="1485129" y="1684358"/>
            <a:ext cx="6967300" cy="730377"/>
          </a:xfrm>
          <a:prstGeom prst="rect">
            <a:avLst/>
          </a:prstGeom>
        </p:spPr>
        <p:txBody>
          <a:bodyPr lIns="0" tIns="0" rIns="0" bIns="0" rtlCol="0" anchor="t">
            <a:spAutoFit/>
          </a:bodyPr>
          <a:lstStyle/>
          <a:p>
            <a:pPr algn="l">
              <a:lnSpc>
                <a:spcPts val="5544"/>
              </a:lnSpc>
            </a:pPr>
            <a:r>
              <a:rPr lang="en-US" sz="5600">
                <a:solidFill>
                  <a:srgbClr val="545454"/>
                </a:solidFill>
                <a:latin typeface="DM Sans Bold"/>
              </a:rPr>
              <a:t>CORRELATION</a:t>
            </a:r>
          </a:p>
        </p:txBody>
      </p:sp>
      <p:sp>
        <p:nvSpPr>
          <p:cNvPr id="15" name="TextBox 15"/>
          <p:cNvSpPr txBox="1"/>
          <p:nvPr/>
        </p:nvSpPr>
        <p:spPr>
          <a:xfrm>
            <a:off x="1828699" y="5477454"/>
            <a:ext cx="5311909" cy="539750"/>
          </a:xfrm>
          <a:prstGeom prst="rect">
            <a:avLst/>
          </a:prstGeom>
        </p:spPr>
        <p:txBody>
          <a:bodyPr lIns="0" tIns="0" rIns="0" bIns="0" rtlCol="0" anchor="t">
            <a:spAutoFit/>
          </a:bodyPr>
          <a:lstStyle/>
          <a:p>
            <a:pPr algn="l">
              <a:lnSpc>
                <a:spcPts val="4000"/>
              </a:lnSpc>
            </a:pPr>
            <a:r>
              <a:rPr lang="en-US" sz="4000">
                <a:solidFill>
                  <a:srgbClr val="EFEFEF"/>
                </a:solidFill>
                <a:latin typeface="DM Sans"/>
              </a:rPr>
              <a:t>01 - MAGNITUDE</a:t>
            </a:r>
          </a:p>
        </p:txBody>
      </p:sp>
      <p:sp>
        <p:nvSpPr>
          <p:cNvPr id="16" name="TextBox 16"/>
          <p:cNvSpPr txBox="1"/>
          <p:nvPr/>
        </p:nvSpPr>
        <p:spPr>
          <a:xfrm>
            <a:off x="1828699" y="6733923"/>
            <a:ext cx="5311909" cy="469900"/>
          </a:xfrm>
          <a:prstGeom prst="rect">
            <a:avLst/>
          </a:prstGeom>
        </p:spPr>
        <p:txBody>
          <a:bodyPr lIns="0" tIns="0" rIns="0" bIns="0" rtlCol="0" anchor="t">
            <a:spAutoFit/>
          </a:bodyPr>
          <a:lstStyle/>
          <a:p>
            <a:pPr algn="l">
              <a:lnSpc>
                <a:spcPts val="3500"/>
              </a:lnSpc>
            </a:pPr>
            <a:r>
              <a:rPr lang="en-US" sz="3500">
                <a:solidFill>
                  <a:srgbClr val="EFEFEF"/>
                </a:solidFill>
                <a:latin typeface="DM Sans"/>
              </a:rPr>
              <a:t>02 - HORIZONTAL ERROR</a:t>
            </a:r>
          </a:p>
        </p:txBody>
      </p:sp>
      <p:sp>
        <p:nvSpPr>
          <p:cNvPr id="17" name="TextBox 17"/>
          <p:cNvSpPr txBox="1"/>
          <p:nvPr/>
        </p:nvSpPr>
        <p:spPr>
          <a:xfrm>
            <a:off x="1828699" y="8009441"/>
            <a:ext cx="5311909" cy="539750"/>
          </a:xfrm>
          <a:prstGeom prst="rect">
            <a:avLst/>
          </a:prstGeom>
        </p:spPr>
        <p:txBody>
          <a:bodyPr lIns="0" tIns="0" rIns="0" bIns="0" rtlCol="0" anchor="t">
            <a:spAutoFit/>
          </a:bodyPr>
          <a:lstStyle/>
          <a:p>
            <a:pPr algn="l">
              <a:lnSpc>
                <a:spcPts val="4000"/>
              </a:lnSpc>
            </a:pPr>
            <a:r>
              <a:rPr lang="en-US" sz="4000">
                <a:solidFill>
                  <a:srgbClr val="EFEFEF"/>
                </a:solidFill>
                <a:latin typeface="DM Sans"/>
              </a:rPr>
              <a:t>03 - LATITUDE</a:t>
            </a:r>
          </a:p>
        </p:txBody>
      </p:sp>
      <p:sp>
        <p:nvSpPr>
          <p:cNvPr id="18" name="TextBox 18"/>
          <p:cNvSpPr txBox="1"/>
          <p:nvPr/>
        </p:nvSpPr>
        <p:spPr>
          <a:xfrm>
            <a:off x="633811" y="2569146"/>
            <a:ext cx="6713943" cy="2152650"/>
          </a:xfrm>
          <a:prstGeom prst="rect">
            <a:avLst/>
          </a:prstGeom>
        </p:spPr>
        <p:txBody>
          <a:bodyPr lIns="0" tIns="0" rIns="0" bIns="0" rtlCol="0" anchor="t">
            <a:spAutoFit/>
          </a:bodyPr>
          <a:lstStyle/>
          <a:p>
            <a:pPr algn="l">
              <a:lnSpc>
                <a:spcPts val="2451"/>
              </a:lnSpc>
            </a:pPr>
            <a:r>
              <a:rPr lang="en-US" sz="2043">
                <a:solidFill>
                  <a:srgbClr val="545454"/>
                </a:solidFill>
                <a:latin typeface="Poppins"/>
              </a:rPr>
              <a:t>Correlation analysis in earthquake data involves examining relationships between attributes like magnitude, depth, and occurrence frequency. Positive correlations may indicate that larger earthquakes tend to occur at greater depths or in clustered spatial patterns, potentially associated with geological features.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62116" y="5821680"/>
            <a:ext cx="4144945" cy="4114800"/>
          </a:xfrm>
          <a:custGeom>
            <a:avLst/>
            <a:gdLst/>
            <a:ahLst/>
            <a:cxnLst/>
            <a:rect l="l" t="t" r="r" b="b"/>
            <a:pathLst>
              <a:path w="4144945" h="4114800">
                <a:moveTo>
                  <a:pt x="0" y="0"/>
                </a:moveTo>
                <a:lnTo>
                  <a:pt x="4144945" y="0"/>
                </a:lnTo>
                <a:lnTo>
                  <a:pt x="414494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786620" y="228677"/>
            <a:ext cx="7315200" cy="2332736"/>
          </a:xfrm>
          <a:custGeom>
            <a:avLst/>
            <a:gdLst/>
            <a:ahLst/>
            <a:cxnLst/>
            <a:rect l="l" t="t" r="r" b="b"/>
            <a:pathLst>
              <a:path w="7315200" h="2332736">
                <a:moveTo>
                  <a:pt x="0" y="0"/>
                </a:moveTo>
                <a:lnTo>
                  <a:pt x="7315200" y="0"/>
                </a:lnTo>
                <a:lnTo>
                  <a:pt x="7315200" y="2332736"/>
                </a:lnTo>
                <a:lnTo>
                  <a:pt x="0" y="23327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4139998" y="5633995"/>
            <a:ext cx="3119302" cy="4302485"/>
          </a:xfrm>
          <a:custGeom>
            <a:avLst/>
            <a:gdLst/>
            <a:ahLst/>
            <a:cxnLst/>
            <a:rect l="l" t="t" r="r" b="b"/>
            <a:pathLst>
              <a:path w="3119302" h="4302485">
                <a:moveTo>
                  <a:pt x="0" y="0"/>
                </a:moveTo>
                <a:lnTo>
                  <a:pt x="3119302" y="0"/>
                </a:lnTo>
                <a:lnTo>
                  <a:pt x="3119302" y="4302485"/>
                </a:lnTo>
                <a:lnTo>
                  <a:pt x="0" y="4302485"/>
                </a:lnTo>
                <a:lnTo>
                  <a:pt x="0" y="0"/>
                </a:lnTo>
                <a:close/>
              </a:path>
            </a:pathLst>
          </a:custGeom>
          <a:blipFill>
            <a:blip r:embed="rId6"/>
            <a:stretch>
              <a:fillRect/>
            </a:stretch>
          </a:blipFill>
        </p:spPr>
        <p:txBody>
          <a:bodyPr/>
          <a:lstStyle/>
          <a:p>
            <a:endParaRPr lang="en-US"/>
          </a:p>
        </p:txBody>
      </p:sp>
      <p:sp>
        <p:nvSpPr>
          <p:cNvPr id="5" name="TextBox 5"/>
          <p:cNvSpPr txBox="1"/>
          <p:nvPr/>
        </p:nvSpPr>
        <p:spPr>
          <a:xfrm>
            <a:off x="3121973" y="3310890"/>
            <a:ext cx="12044053" cy="2510790"/>
          </a:xfrm>
          <a:prstGeom prst="rect">
            <a:avLst/>
          </a:prstGeom>
        </p:spPr>
        <p:txBody>
          <a:bodyPr lIns="0" tIns="0" rIns="0" bIns="0" rtlCol="0" anchor="t">
            <a:spAutoFit/>
          </a:bodyPr>
          <a:lstStyle/>
          <a:p>
            <a:pPr algn="ctr">
              <a:lnSpc>
                <a:spcPts val="9600"/>
              </a:lnSpc>
            </a:pPr>
            <a:r>
              <a:rPr lang="en-US" sz="9600">
                <a:solidFill>
                  <a:srgbClr val="FE6D73"/>
                </a:solidFill>
                <a:latin typeface="Kollektif Bold"/>
              </a:rPr>
              <a:t>MACHINE LEARNING</a:t>
            </a:r>
          </a:p>
        </p:txBody>
      </p:sp>
      <p:sp>
        <p:nvSpPr>
          <p:cNvPr id="6" name="TextBox 6"/>
          <p:cNvSpPr txBox="1"/>
          <p:nvPr/>
        </p:nvSpPr>
        <p:spPr>
          <a:xfrm>
            <a:off x="3121973" y="5855970"/>
            <a:ext cx="12044053" cy="1291590"/>
          </a:xfrm>
          <a:prstGeom prst="rect">
            <a:avLst/>
          </a:prstGeom>
        </p:spPr>
        <p:txBody>
          <a:bodyPr lIns="0" tIns="0" rIns="0" bIns="0" rtlCol="0" anchor="t">
            <a:spAutoFit/>
          </a:bodyPr>
          <a:lstStyle/>
          <a:p>
            <a:pPr algn="ctr">
              <a:lnSpc>
                <a:spcPts val="9600"/>
              </a:lnSpc>
            </a:pPr>
            <a:r>
              <a:rPr lang="en-US" sz="9600">
                <a:solidFill>
                  <a:srgbClr val="FFCB77"/>
                </a:solidFill>
                <a:latin typeface="Kollektif Bold"/>
              </a:rPr>
              <a:t>ALGORITHMS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AFAF5"/>
        </a:solidFill>
        <a:effectLst/>
      </p:bgPr>
    </p:bg>
    <p:spTree>
      <p:nvGrpSpPr>
        <p:cNvPr id="1" name=""/>
        <p:cNvGrpSpPr/>
        <p:nvPr/>
      </p:nvGrpSpPr>
      <p:grpSpPr>
        <a:xfrm>
          <a:off x="0" y="0"/>
          <a:ext cx="0" cy="0"/>
          <a:chOff x="0" y="0"/>
          <a:chExt cx="0" cy="0"/>
        </a:xfrm>
      </p:grpSpPr>
      <p:sp>
        <p:nvSpPr>
          <p:cNvPr id="2" name="Freeform 2"/>
          <p:cNvSpPr/>
          <p:nvPr/>
        </p:nvSpPr>
        <p:spPr>
          <a:xfrm>
            <a:off x="0" y="0"/>
            <a:ext cx="2922704" cy="2922704"/>
          </a:xfrm>
          <a:custGeom>
            <a:avLst/>
            <a:gdLst/>
            <a:ahLst/>
            <a:cxnLst/>
            <a:rect l="l" t="t" r="r" b="b"/>
            <a:pathLst>
              <a:path w="2922704" h="2922704">
                <a:moveTo>
                  <a:pt x="0" y="0"/>
                </a:moveTo>
                <a:lnTo>
                  <a:pt x="2922704" y="0"/>
                </a:lnTo>
                <a:lnTo>
                  <a:pt x="2922704" y="2922704"/>
                </a:lnTo>
                <a:lnTo>
                  <a:pt x="0" y="29227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4931896" y="427932"/>
            <a:ext cx="11812213" cy="1401949"/>
          </a:xfrm>
          <a:prstGeom prst="rect">
            <a:avLst/>
          </a:prstGeom>
        </p:spPr>
        <p:txBody>
          <a:bodyPr lIns="0" tIns="0" rIns="0" bIns="0" rtlCol="0" anchor="t">
            <a:spAutoFit/>
          </a:bodyPr>
          <a:lstStyle/>
          <a:p>
            <a:pPr algn="ctr">
              <a:lnSpc>
                <a:spcPts val="9284"/>
              </a:lnSpc>
            </a:pPr>
            <a:r>
              <a:rPr lang="en-US" sz="11186" spc="223">
                <a:solidFill>
                  <a:srgbClr val="393A38"/>
                </a:solidFill>
                <a:latin typeface="Poppins Bold"/>
              </a:rPr>
              <a:t>DECISION TREE</a:t>
            </a:r>
          </a:p>
        </p:txBody>
      </p:sp>
      <p:sp>
        <p:nvSpPr>
          <p:cNvPr id="4" name="Freeform 4"/>
          <p:cNvSpPr/>
          <p:nvPr/>
        </p:nvSpPr>
        <p:spPr>
          <a:xfrm>
            <a:off x="0" y="2922704"/>
            <a:ext cx="12722169" cy="7165134"/>
          </a:xfrm>
          <a:custGeom>
            <a:avLst/>
            <a:gdLst/>
            <a:ahLst/>
            <a:cxnLst/>
            <a:rect l="l" t="t" r="r" b="b"/>
            <a:pathLst>
              <a:path w="12722169" h="7165134">
                <a:moveTo>
                  <a:pt x="0" y="0"/>
                </a:moveTo>
                <a:lnTo>
                  <a:pt x="12722169" y="0"/>
                </a:lnTo>
                <a:lnTo>
                  <a:pt x="12722169" y="7165134"/>
                </a:lnTo>
                <a:lnTo>
                  <a:pt x="0" y="7165134"/>
                </a:lnTo>
                <a:lnTo>
                  <a:pt x="0" y="0"/>
                </a:lnTo>
                <a:close/>
              </a:path>
            </a:pathLst>
          </a:custGeom>
          <a:blipFill>
            <a:blip r:embed="rId4"/>
            <a:stretch>
              <a:fillRect r="-1360"/>
            </a:stretch>
          </a:blipFill>
        </p:spPr>
        <p:txBody>
          <a:bodyPr/>
          <a:lstStyle/>
          <a:p>
            <a:endParaRPr lang="en-US"/>
          </a:p>
        </p:txBody>
      </p:sp>
      <p:sp>
        <p:nvSpPr>
          <p:cNvPr id="5" name="TextBox 5"/>
          <p:cNvSpPr txBox="1"/>
          <p:nvPr/>
        </p:nvSpPr>
        <p:spPr>
          <a:xfrm>
            <a:off x="12895205" y="4545828"/>
            <a:ext cx="5424570" cy="4607800"/>
          </a:xfrm>
          <a:prstGeom prst="rect">
            <a:avLst/>
          </a:prstGeom>
        </p:spPr>
        <p:txBody>
          <a:bodyPr lIns="0" tIns="0" rIns="0" bIns="0" rtlCol="0" anchor="t">
            <a:spAutoFit/>
          </a:bodyPr>
          <a:lstStyle/>
          <a:p>
            <a:pPr algn="l">
              <a:lnSpc>
                <a:spcPts val="3563"/>
              </a:lnSpc>
            </a:pPr>
            <a:r>
              <a:rPr lang="en-US" sz="2969" dirty="0">
                <a:solidFill>
                  <a:srgbClr val="3D3D3D"/>
                </a:solidFill>
                <a:latin typeface="Poppins"/>
              </a:rPr>
              <a:t>•Decision trees provided information about which features (e.g., magnitude, depth, location) are most important in predicting certain outcomes This can help prioritize factors for further investigation or mitigation efforts.</a:t>
            </a:r>
          </a:p>
          <a:p>
            <a:pPr algn="l">
              <a:lnSpc>
                <a:spcPts val="3563"/>
              </a:lnSpc>
            </a:pPr>
            <a:endParaRPr lang="en-US" sz="2969" dirty="0">
              <a:solidFill>
                <a:srgbClr val="3D3D3D"/>
              </a:solidFill>
              <a:latin typeface="Poppi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8422050" y="3651775"/>
            <a:ext cx="9665006" cy="6464673"/>
          </a:xfrm>
          <a:custGeom>
            <a:avLst/>
            <a:gdLst/>
            <a:ahLst/>
            <a:cxnLst/>
            <a:rect l="l" t="t" r="r" b="b"/>
            <a:pathLst>
              <a:path w="9665006" h="6464673">
                <a:moveTo>
                  <a:pt x="0" y="0"/>
                </a:moveTo>
                <a:lnTo>
                  <a:pt x="9665007" y="0"/>
                </a:lnTo>
                <a:lnTo>
                  <a:pt x="9665007" y="6464673"/>
                </a:lnTo>
                <a:lnTo>
                  <a:pt x="0" y="6464673"/>
                </a:lnTo>
                <a:lnTo>
                  <a:pt x="0" y="0"/>
                </a:lnTo>
                <a:close/>
              </a:path>
            </a:pathLst>
          </a:custGeom>
          <a:blipFill>
            <a:blip r:embed="rId2"/>
            <a:stretch>
              <a:fillRect/>
            </a:stretch>
          </a:blipFill>
        </p:spPr>
        <p:txBody>
          <a:bodyPr/>
          <a:lstStyle/>
          <a:p>
            <a:endParaRPr lang="en-US"/>
          </a:p>
        </p:txBody>
      </p:sp>
      <p:sp>
        <p:nvSpPr>
          <p:cNvPr id="5" name="TextBox 5"/>
          <p:cNvSpPr txBox="1"/>
          <p:nvPr/>
        </p:nvSpPr>
        <p:spPr>
          <a:xfrm>
            <a:off x="4723550" y="1026820"/>
            <a:ext cx="9317972" cy="1173293"/>
          </a:xfrm>
          <a:prstGeom prst="rect">
            <a:avLst/>
          </a:prstGeom>
        </p:spPr>
        <p:txBody>
          <a:bodyPr lIns="0" tIns="0" rIns="0" bIns="0" rtlCol="0" anchor="t">
            <a:spAutoFit/>
          </a:bodyPr>
          <a:lstStyle/>
          <a:p>
            <a:pPr algn="ctr">
              <a:lnSpc>
                <a:spcPts val="8317"/>
              </a:lnSpc>
            </a:pPr>
            <a:r>
              <a:rPr lang="en-US" sz="8317" spc="-166">
                <a:solidFill>
                  <a:srgbClr val="2A2E30"/>
                </a:solidFill>
                <a:latin typeface="Poppins Bold"/>
              </a:rPr>
              <a:t>RANDOM FOREST</a:t>
            </a:r>
          </a:p>
        </p:txBody>
      </p:sp>
      <p:sp>
        <p:nvSpPr>
          <p:cNvPr id="6" name="TextBox 6"/>
          <p:cNvSpPr txBox="1"/>
          <p:nvPr/>
        </p:nvSpPr>
        <p:spPr>
          <a:xfrm>
            <a:off x="160735" y="2776536"/>
            <a:ext cx="8261315" cy="3838575"/>
          </a:xfrm>
          <a:prstGeom prst="rect">
            <a:avLst/>
          </a:prstGeom>
        </p:spPr>
        <p:txBody>
          <a:bodyPr lIns="0" tIns="0" rIns="0" bIns="0" rtlCol="0" anchor="t">
            <a:spAutoFit/>
          </a:bodyPr>
          <a:lstStyle/>
          <a:p>
            <a:pPr algn="l">
              <a:lnSpc>
                <a:spcPts val="3062"/>
              </a:lnSpc>
            </a:pPr>
            <a:r>
              <a:rPr lang="en-US" sz="2552">
                <a:solidFill>
                  <a:srgbClr val="2A2E30"/>
                </a:solidFill>
                <a:latin typeface="Poppins"/>
              </a:rPr>
              <a:t>Random Forest algorithm is employed to analyze earthquake data, extracting important features for seismic activity prediction. Through training, the algorithm identifies the significance of each feature by assessing their contribution to predicting earthquake characteristics like magnitude or frequency. This allows for the prioritization of influential factors, aiding in better understanding seismic behavior and informing mitigation strategies</a:t>
            </a:r>
          </a:p>
        </p:txBody>
      </p:sp>
      <p:sp>
        <p:nvSpPr>
          <p:cNvPr id="7" name="Freeform 7" descr="Purple Geometric Rectangle"/>
          <p:cNvSpPr/>
          <p:nvPr/>
        </p:nvSpPr>
        <p:spPr>
          <a:xfrm flipH="1">
            <a:off x="15279383" y="0"/>
            <a:ext cx="3008617" cy="3008617"/>
          </a:xfrm>
          <a:custGeom>
            <a:avLst/>
            <a:gdLst/>
            <a:ahLst/>
            <a:cxnLst/>
            <a:rect l="l" t="t" r="r" b="b"/>
            <a:pathLst>
              <a:path w="3008617" h="3008617">
                <a:moveTo>
                  <a:pt x="3008617" y="0"/>
                </a:moveTo>
                <a:lnTo>
                  <a:pt x="0" y="0"/>
                </a:lnTo>
                <a:lnTo>
                  <a:pt x="0" y="3008617"/>
                </a:lnTo>
                <a:lnTo>
                  <a:pt x="3008617" y="3008617"/>
                </a:lnTo>
                <a:lnTo>
                  <a:pt x="300861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descr="Purple Geometric Rectangle"/>
          <p:cNvSpPr/>
          <p:nvPr/>
        </p:nvSpPr>
        <p:spPr>
          <a:xfrm rot="-10800000" flipH="1">
            <a:off x="0" y="6884112"/>
            <a:ext cx="3402888" cy="3402888"/>
          </a:xfrm>
          <a:custGeom>
            <a:avLst/>
            <a:gdLst/>
            <a:ahLst/>
            <a:cxnLst/>
            <a:rect l="l" t="t" r="r" b="b"/>
            <a:pathLst>
              <a:path w="3402888" h="3402888">
                <a:moveTo>
                  <a:pt x="3402888" y="0"/>
                </a:moveTo>
                <a:lnTo>
                  <a:pt x="0" y="0"/>
                </a:lnTo>
                <a:lnTo>
                  <a:pt x="0" y="3402888"/>
                </a:lnTo>
                <a:lnTo>
                  <a:pt x="3402888" y="3402888"/>
                </a:lnTo>
                <a:lnTo>
                  <a:pt x="340288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642414" y="541565"/>
            <a:ext cx="9645586" cy="9630356"/>
          </a:xfrm>
          <a:custGeom>
            <a:avLst/>
            <a:gdLst/>
            <a:ahLst/>
            <a:cxnLst/>
            <a:rect l="l" t="t" r="r" b="b"/>
            <a:pathLst>
              <a:path w="9645586" h="9630356">
                <a:moveTo>
                  <a:pt x="0" y="0"/>
                </a:moveTo>
                <a:lnTo>
                  <a:pt x="9645586" y="0"/>
                </a:lnTo>
                <a:lnTo>
                  <a:pt x="9645586" y="9630356"/>
                </a:lnTo>
                <a:lnTo>
                  <a:pt x="0" y="9630356"/>
                </a:lnTo>
                <a:lnTo>
                  <a:pt x="0" y="0"/>
                </a:lnTo>
                <a:close/>
              </a:path>
            </a:pathLst>
          </a:custGeom>
          <a:blipFill>
            <a:blip r:embed="rId2"/>
            <a:stretch>
              <a:fillRect r="-2816"/>
            </a:stretch>
          </a:blipFill>
        </p:spPr>
        <p:txBody>
          <a:bodyPr/>
          <a:lstStyle/>
          <a:p>
            <a:endParaRPr lang="en-US"/>
          </a:p>
        </p:txBody>
      </p:sp>
      <p:sp>
        <p:nvSpPr>
          <p:cNvPr id="3" name="TextBox 3"/>
          <p:cNvSpPr txBox="1"/>
          <p:nvPr/>
        </p:nvSpPr>
        <p:spPr>
          <a:xfrm>
            <a:off x="1093334" y="901995"/>
            <a:ext cx="5480392" cy="787527"/>
          </a:xfrm>
          <a:prstGeom prst="rect">
            <a:avLst/>
          </a:prstGeom>
        </p:spPr>
        <p:txBody>
          <a:bodyPr lIns="0" tIns="0" rIns="0" bIns="0" rtlCol="0" anchor="t">
            <a:spAutoFit/>
          </a:bodyPr>
          <a:lstStyle/>
          <a:p>
            <a:pPr algn="l">
              <a:lnSpc>
                <a:spcPts val="5544"/>
              </a:lnSpc>
            </a:pPr>
            <a:r>
              <a:rPr lang="en-US" sz="5600">
                <a:solidFill>
                  <a:srgbClr val="2A2E30"/>
                </a:solidFill>
                <a:latin typeface="Poppins Bold"/>
              </a:rPr>
              <a:t>REGRESSION</a:t>
            </a:r>
          </a:p>
        </p:txBody>
      </p:sp>
      <p:sp>
        <p:nvSpPr>
          <p:cNvPr id="4" name="TextBox 4"/>
          <p:cNvSpPr txBox="1"/>
          <p:nvPr/>
        </p:nvSpPr>
        <p:spPr>
          <a:xfrm>
            <a:off x="241103" y="2012457"/>
            <a:ext cx="8902897" cy="4805409"/>
          </a:xfrm>
          <a:prstGeom prst="rect">
            <a:avLst/>
          </a:prstGeom>
        </p:spPr>
        <p:txBody>
          <a:bodyPr lIns="0" tIns="0" rIns="0" bIns="0" rtlCol="0" anchor="t">
            <a:spAutoFit/>
          </a:bodyPr>
          <a:lstStyle/>
          <a:p>
            <a:pPr algn="l">
              <a:lnSpc>
                <a:spcPts val="3466"/>
              </a:lnSpc>
            </a:pPr>
            <a:r>
              <a:rPr lang="en-US" sz="2888">
                <a:solidFill>
                  <a:srgbClr val="2A2E30"/>
                </a:solidFill>
                <a:latin typeface="Poppins"/>
              </a:rPr>
              <a:t>In regression analysis for earthquake data, utilizing magnitude and depth as predictor variables, the objective is to predict the earthquake type (e.g., tectonic or volcanic). Through model training and evaluation, the regression algorithm learns the relationship between magnitude, depth, and earthquake type, aiding in understanding seismic activity characteristics and facilitating predictive insights for disaster preparedness and mitigation efforts.</a:t>
            </a:r>
          </a:p>
        </p:txBody>
      </p:sp>
      <p:sp>
        <p:nvSpPr>
          <p:cNvPr id="5" name="Freeform 5"/>
          <p:cNvSpPr/>
          <p:nvPr/>
        </p:nvSpPr>
        <p:spPr>
          <a:xfrm rot="5400000" flipH="1" flipV="1">
            <a:off x="0" y="6724728"/>
            <a:ext cx="3562272" cy="3562272"/>
          </a:xfrm>
          <a:custGeom>
            <a:avLst/>
            <a:gdLst/>
            <a:ahLst/>
            <a:cxnLst/>
            <a:rect l="l" t="t" r="r" b="b"/>
            <a:pathLst>
              <a:path w="3562272" h="3562272">
                <a:moveTo>
                  <a:pt x="3562272" y="3562272"/>
                </a:moveTo>
                <a:lnTo>
                  <a:pt x="0" y="3562272"/>
                </a:lnTo>
                <a:lnTo>
                  <a:pt x="0" y="0"/>
                </a:lnTo>
                <a:lnTo>
                  <a:pt x="3562272" y="0"/>
                </a:lnTo>
                <a:lnTo>
                  <a:pt x="3562272" y="3562272"/>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FAF5"/>
        </a:solidFill>
        <a:effectLst/>
      </p:bgPr>
    </p:bg>
    <p:spTree>
      <p:nvGrpSpPr>
        <p:cNvPr id="1" name=""/>
        <p:cNvGrpSpPr/>
        <p:nvPr/>
      </p:nvGrpSpPr>
      <p:grpSpPr>
        <a:xfrm>
          <a:off x="0" y="0"/>
          <a:ext cx="0" cy="0"/>
          <a:chOff x="0" y="0"/>
          <a:chExt cx="0" cy="0"/>
        </a:xfrm>
      </p:grpSpPr>
      <p:sp>
        <p:nvSpPr>
          <p:cNvPr id="2" name="Freeform 2"/>
          <p:cNvSpPr/>
          <p:nvPr/>
        </p:nvSpPr>
        <p:spPr>
          <a:xfrm flipH="1" flipV="1">
            <a:off x="12595996" y="3636303"/>
            <a:ext cx="6897531" cy="6897531"/>
          </a:xfrm>
          <a:custGeom>
            <a:avLst/>
            <a:gdLst/>
            <a:ahLst/>
            <a:cxnLst/>
            <a:rect l="l" t="t" r="r" b="b"/>
            <a:pathLst>
              <a:path w="6897531" h="6897531">
                <a:moveTo>
                  <a:pt x="6897530" y="6897530"/>
                </a:moveTo>
                <a:lnTo>
                  <a:pt x="0" y="6897530"/>
                </a:lnTo>
                <a:lnTo>
                  <a:pt x="0" y="0"/>
                </a:lnTo>
                <a:lnTo>
                  <a:pt x="6897530" y="0"/>
                </a:lnTo>
                <a:lnTo>
                  <a:pt x="6897530" y="689753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028700" y="1028700"/>
            <a:ext cx="6492080" cy="8229600"/>
            <a:chOff x="0" y="0"/>
            <a:chExt cx="812800" cy="1030335"/>
          </a:xfrm>
        </p:grpSpPr>
        <p:sp>
          <p:nvSpPr>
            <p:cNvPr id="4" name="Freeform 4"/>
            <p:cNvSpPr/>
            <p:nvPr/>
          </p:nvSpPr>
          <p:spPr>
            <a:xfrm>
              <a:off x="0" y="0"/>
              <a:ext cx="812800" cy="1030335"/>
            </a:xfrm>
            <a:custGeom>
              <a:avLst/>
              <a:gdLst/>
              <a:ahLst/>
              <a:cxnLst/>
              <a:rect l="l" t="t" r="r" b="b"/>
              <a:pathLst>
                <a:path w="812800" h="1030335">
                  <a:moveTo>
                    <a:pt x="0" y="0"/>
                  </a:moveTo>
                  <a:lnTo>
                    <a:pt x="812800" y="0"/>
                  </a:lnTo>
                  <a:lnTo>
                    <a:pt x="812800" y="1030335"/>
                  </a:lnTo>
                  <a:lnTo>
                    <a:pt x="0" y="1030335"/>
                  </a:lnTo>
                  <a:close/>
                </a:path>
              </a:pathLst>
            </a:custGeom>
            <a:blipFill>
              <a:blip r:embed="rId4"/>
              <a:stretch>
                <a:fillRect t="-9091" b="-9091"/>
              </a:stretch>
            </a:blipFill>
            <a:ln w="114300" cap="sq">
              <a:solidFill>
                <a:srgbClr val="E59E6D"/>
              </a:solidFill>
              <a:prstDash val="solid"/>
              <a:miter/>
            </a:ln>
          </p:spPr>
          <p:txBody>
            <a:bodyPr/>
            <a:lstStyle/>
            <a:p>
              <a:endParaRPr lang="en-US"/>
            </a:p>
          </p:txBody>
        </p:sp>
      </p:grpSp>
      <p:sp>
        <p:nvSpPr>
          <p:cNvPr id="5" name="TextBox 5"/>
          <p:cNvSpPr txBox="1"/>
          <p:nvPr/>
        </p:nvSpPr>
        <p:spPr>
          <a:xfrm>
            <a:off x="8263681" y="410166"/>
            <a:ext cx="8256038" cy="2103703"/>
          </a:xfrm>
          <a:prstGeom prst="rect">
            <a:avLst/>
          </a:prstGeom>
        </p:spPr>
        <p:txBody>
          <a:bodyPr lIns="0" tIns="0" rIns="0" bIns="0" rtlCol="0" anchor="t">
            <a:spAutoFit/>
          </a:bodyPr>
          <a:lstStyle/>
          <a:p>
            <a:pPr algn="l">
              <a:lnSpc>
                <a:spcPts val="7758"/>
              </a:lnSpc>
            </a:pPr>
            <a:r>
              <a:rPr lang="en-US" sz="8081" spc="161">
                <a:solidFill>
                  <a:srgbClr val="393A38"/>
                </a:solidFill>
                <a:latin typeface="Poppins Bold"/>
              </a:rPr>
              <a:t>TABLE OF CONTENTS</a:t>
            </a:r>
          </a:p>
        </p:txBody>
      </p:sp>
      <p:sp>
        <p:nvSpPr>
          <p:cNvPr id="6" name="TextBox 6"/>
          <p:cNvSpPr txBox="1"/>
          <p:nvPr/>
        </p:nvSpPr>
        <p:spPr>
          <a:xfrm>
            <a:off x="8586725" y="5048250"/>
            <a:ext cx="4763446" cy="594187"/>
          </a:xfrm>
          <a:prstGeom prst="rect">
            <a:avLst/>
          </a:prstGeom>
        </p:spPr>
        <p:txBody>
          <a:bodyPr lIns="0" tIns="0" rIns="0" bIns="0" rtlCol="0" anchor="t">
            <a:spAutoFit/>
          </a:bodyPr>
          <a:lstStyle/>
          <a:p>
            <a:pPr algn="l">
              <a:lnSpc>
                <a:spcPts val="4623"/>
              </a:lnSpc>
            </a:pPr>
            <a:r>
              <a:rPr lang="en-US" sz="3302">
                <a:solidFill>
                  <a:srgbClr val="393A38"/>
                </a:solidFill>
                <a:latin typeface="Poppins"/>
              </a:rPr>
              <a:t>Data Preprocessing </a:t>
            </a:r>
          </a:p>
        </p:txBody>
      </p:sp>
      <p:sp>
        <p:nvSpPr>
          <p:cNvPr id="7" name="TextBox 7"/>
          <p:cNvSpPr txBox="1"/>
          <p:nvPr/>
        </p:nvSpPr>
        <p:spPr>
          <a:xfrm>
            <a:off x="8586725" y="5766262"/>
            <a:ext cx="4763446" cy="594187"/>
          </a:xfrm>
          <a:prstGeom prst="rect">
            <a:avLst/>
          </a:prstGeom>
        </p:spPr>
        <p:txBody>
          <a:bodyPr lIns="0" tIns="0" rIns="0" bIns="0" rtlCol="0" anchor="t">
            <a:spAutoFit/>
          </a:bodyPr>
          <a:lstStyle/>
          <a:p>
            <a:pPr algn="l">
              <a:lnSpc>
                <a:spcPts val="4623"/>
              </a:lnSpc>
            </a:pPr>
            <a:r>
              <a:rPr lang="en-US" sz="3302">
                <a:solidFill>
                  <a:srgbClr val="393A38"/>
                </a:solidFill>
                <a:latin typeface="Poppins"/>
              </a:rPr>
              <a:t>Exploratory Analysis</a:t>
            </a:r>
          </a:p>
        </p:txBody>
      </p:sp>
      <p:sp>
        <p:nvSpPr>
          <p:cNvPr id="8" name="TextBox 8"/>
          <p:cNvSpPr txBox="1"/>
          <p:nvPr/>
        </p:nvSpPr>
        <p:spPr>
          <a:xfrm>
            <a:off x="8586725" y="6484274"/>
            <a:ext cx="4763446" cy="594187"/>
          </a:xfrm>
          <a:prstGeom prst="rect">
            <a:avLst/>
          </a:prstGeom>
        </p:spPr>
        <p:txBody>
          <a:bodyPr lIns="0" tIns="0" rIns="0" bIns="0" rtlCol="0" anchor="t">
            <a:spAutoFit/>
          </a:bodyPr>
          <a:lstStyle/>
          <a:p>
            <a:pPr algn="l">
              <a:lnSpc>
                <a:spcPts val="4623"/>
              </a:lnSpc>
            </a:pPr>
            <a:r>
              <a:rPr lang="en-US" sz="3302">
                <a:solidFill>
                  <a:srgbClr val="393A38"/>
                </a:solidFill>
                <a:latin typeface="Poppins"/>
              </a:rPr>
              <a:t>Machine Learning</a:t>
            </a:r>
          </a:p>
        </p:txBody>
      </p:sp>
      <p:sp>
        <p:nvSpPr>
          <p:cNvPr id="9" name="TextBox 9"/>
          <p:cNvSpPr txBox="1"/>
          <p:nvPr/>
        </p:nvSpPr>
        <p:spPr>
          <a:xfrm>
            <a:off x="8586725" y="3541053"/>
            <a:ext cx="4763446" cy="594187"/>
          </a:xfrm>
          <a:prstGeom prst="rect">
            <a:avLst/>
          </a:prstGeom>
        </p:spPr>
        <p:txBody>
          <a:bodyPr lIns="0" tIns="0" rIns="0" bIns="0" rtlCol="0" anchor="t">
            <a:spAutoFit/>
          </a:bodyPr>
          <a:lstStyle/>
          <a:p>
            <a:pPr algn="l">
              <a:lnSpc>
                <a:spcPts val="4623"/>
              </a:lnSpc>
            </a:pPr>
            <a:r>
              <a:rPr lang="en-US" sz="3302">
                <a:solidFill>
                  <a:srgbClr val="393A38"/>
                </a:solidFill>
                <a:latin typeface="Poppins"/>
              </a:rPr>
              <a:t>Dataset Selection </a:t>
            </a:r>
          </a:p>
        </p:txBody>
      </p:sp>
      <p:sp>
        <p:nvSpPr>
          <p:cNvPr id="10" name="TextBox 10"/>
          <p:cNvSpPr txBox="1"/>
          <p:nvPr/>
        </p:nvSpPr>
        <p:spPr>
          <a:xfrm>
            <a:off x="8586725" y="4330028"/>
            <a:ext cx="4763446" cy="594187"/>
          </a:xfrm>
          <a:prstGeom prst="rect">
            <a:avLst/>
          </a:prstGeom>
        </p:spPr>
        <p:txBody>
          <a:bodyPr lIns="0" tIns="0" rIns="0" bIns="0" rtlCol="0" anchor="t">
            <a:spAutoFit/>
          </a:bodyPr>
          <a:lstStyle/>
          <a:p>
            <a:pPr algn="l">
              <a:lnSpc>
                <a:spcPts val="4623"/>
              </a:lnSpc>
            </a:pPr>
            <a:r>
              <a:rPr lang="en-US" sz="3302">
                <a:solidFill>
                  <a:srgbClr val="393A38"/>
                </a:solidFill>
                <a:latin typeface="Poppins"/>
              </a:rPr>
              <a:t>Research Questions </a:t>
            </a:r>
          </a:p>
        </p:txBody>
      </p:sp>
      <p:sp>
        <p:nvSpPr>
          <p:cNvPr id="11" name="TextBox 11"/>
          <p:cNvSpPr txBox="1"/>
          <p:nvPr/>
        </p:nvSpPr>
        <p:spPr>
          <a:xfrm>
            <a:off x="8586725" y="2756365"/>
            <a:ext cx="6220487" cy="594187"/>
          </a:xfrm>
          <a:prstGeom prst="rect">
            <a:avLst/>
          </a:prstGeom>
        </p:spPr>
        <p:txBody>
          <a:bodyPr lIns="0" tIns="0" rIns="0" bIns="0" rtlCol="0" anchor="t">
            <a:spAutoFit/>
          </a:bodyPr>
          <a:lstStyle/>
          <a:p>
            <a:pPr algn="l">
              <a:lnSpc>
                <a:spcPts val="4623"/>
              </a:lnSpc>
            </a:pPr>
            <a:r>
              <a:rPr lang="en-US" sz="3302">
                <a:solidFill>
                  <a:srgbClr val="393A38"/>
                </a:solidFill>
                <a:latin typeface="Poppins"/>
              </a:rPr>
              <a:t>Background Information </a:t>
            </a:r>
          </a:p>
        </p:txBody>
      </p:sp>
      <p:sp>
        <p:nvSpPr>
          <p:cNvPr id="12" name="TextBox 12"/>
          <p:cNvSpPr txBox="1"/>
          <p:nvPr/>
        </p:nvSpPr>
        <p:spPr>
          <a:xfrm>
            <a:off x="8440702" y="7192762"/>
            <a:ext cx="6496169" cy="1199239"/>
          </a:xfrm>
          <a:prstGeom prst="rect">
            <a:avLst/>
          </a:prstGeom>
        </p:spPr>
        <p:txBody>
          <a:bodyPr lIns="0" tIns="0" rIns="0" bIns="0" rtlCol="0" anchor="t">
            <a:spAutoFit/>
          </a:bodyPr>
          <a:lstStyle/>
          <a:p>
            <a:pPr>
              <a:lnSpc>
                <a:spcPts val="4759"/>
              </a:lnSpc>
            </a:pPr>
            <a:r>
              <a:rPr lang="en-US" sz="3399" dirty="0">
                <a:solidFill>
                  <a:srgbClr val="393A38"/>
                </a:solidFill>
                <a:latin typeface="Poppins"/>
              </a:rPr>
              <a:t>Answering research questions-Summary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3" name="Freeform 3"/>
          <p:cNvSpPr/>
          <p:nvPr/>
        </p:nvSpPr>
        <p:spPr>
          <a:xfrm>
            <a:off x="8748895" y="3827947"/>
            <a:ext cx="9572442" cy="5316541"/>
          </a:xfrm>
          <a:custGeom>
            <a:avLst/>
            <a:gdLst/>
            <a:ahLst/>
            <a:cxnLst/>
            <a:rect l="l" t="t" r="r" b="b"/>
            <a:pathLst>
              <a:path w="9572442" h="5316541">
                <a:moveTo>
                  <a:pt x="0" y="0"/>
                </a:moveTo>
                <a:lnTo>
                  <a:pt x="9572442" y="0"/>
                </a:lnTo>
                <a:lnTo>
                  <a:pt x="9572442" y="5316541"/>
                </a:lnTo>
                <a:lnTo>
                  <a:pt x="0" y="5316541"/>
                </a:lnTo>
                <a:lnTo>
                  <a:pt x="0" y="0"/>
                </a:lnTo>
                <a:close/>
              </a:path>
            </a:pathLst>
          </a:custGeom>
          <a:blipFill>
            <a:blip r:embed="rId2"/>
            <a:stretch>
              <a:fillRect/>
            </a:stretch>
          </a:blipFill>
        </p:spPr>
        <p:txBody>
          <a:bodyPr/>
          <a:lstStyle/>
          <a:p>
            <a:endParaRPr lang="en-US"/>
          </a:p>
        </p:txBody>
      </p:sp>
      <p:sp>
        <p:nvSpPr>
          <p:cNvPr id="4" name="Freeform 4"/>
          <p:cNvSpPr/>
          <p:nvPr/>
        </p:nvSpPr>
        <p:spPr>
          <a:xfrm>
            <a:off x="441274" y="3398191"/>
            <a:ext cx="7979603" cy="6176054"/>
          </a:xfrm>
          <a:custGeom>
            <a:avLst/>
            <a:gdLst/>
            <a:ahLst/>
            <a:cxnLst/>
            <a:rect l="l" t="t" r="r" b="b"/>
            <a:pathLst>
              <a:path w="7979603" h="6176054">
                <a:moveTo>
                  <a:pt x="0" y="0"/>
                </a:moveTo>
                <a:lnTo>
                  <a:pt x="7979603" y="0"/>
                </a:lnTo>
                <a:lnTo>
                  <a:pt x="7979603" y="6176054"/>
                </a:lnTo>
                <a:lnTo>
                  <a:pt x="0" y="6176054"/>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1485129" y="585691"/>
            <a:ext cx="8922913" cy="787527"/>
          </a:xfrm>
          <a:prstGeom prst="rect">
            <a:avLst/>
          </a:prstGeom>
        </p:spPr>
        <p:txBody>
          <a:bodyPr lIns="0" tIns="0" rIns="0" bIns="0" rtlCol="0" anchor="t">
            <a:spAutoFit/>
          </a:bodyPr>
          <a:lstStyle/>
          <a:p>
            <a:pPr algn="l">
              <a:lnSpc>
                <a:spcPts val="5544"/>
              </a:lnSpc>
            </a:pPr>
            <a:r>
              <a:rPr lang="en-US" sz="5600">
                <a:solidFill>
                  <a:srgbClr val="545454"/>
                </a:solidFill>
                <a:latin typeface="Poppins Bold"/>
              </a:rPr>
              <a:t>KMEANS CLUSTERING</a:t>
            </a:r>
          </a:p>
        </p:txBody>
      </p:sp>
      <p:sp>
        <p:nvSpPr>
          <p:cNvPr id="6" name="TextBox 6"/>
          <p:cNvSpPr txBox="1"/>
          <p:nvPr/>
        </p:nvSpPr>
        <p:spPr>
          <a:xfrm>
            <a:off x="948530" y="1768184"/>
            <a:ext cx="16793150" cy="1200150"/>
          </a:xfrm>
          <a:prstGeom prst="rect">
            <a:avLst/>
          </a:prstGeom>
        </p:spPr>
        <p:txBody>
          <a:bodyPr lIns="0" tIns="0" rIns="0" bIns="0" rtlCol="0" anchor="t">
            <a:spAutoFit/>
          </a:bodyPr>
          <a:lstStyle/>
          <a:p>
            <a:pPr algn="l">
              <a:lnSpc>
                <a:spcPts val="2331"/>
              </a:lnSpc>
            </a:pPr>
            <a:r>
              <a:rPr lang="en-US" sz="1943">
                <a:solidFill>
                  <a:srgbClr val="545454"/>
                </a:solidFill>
                <a:latin typeface="Poppins"/>
              </a:rPr>
              <a:t>K-means clustering is applied to earthquake data to identify spatial patterns and hotspots of seismic activity. By grouping earthquakes based on their geographic coordinates, it helps detect regions with high concentrations of seismic events, aiding in the assessment of seismic risk and the prioritization of mitigation efforts. This spatial analysis approach enables the identification of areas prone to earthquakes, facilitating targeted interventions for disaster preparedness and response.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AFAF5"/>
        </a:solidFill>
        <a:effectLst/>
      </p:bgPr>
    </p:bg>
    <p:spTree>
      <p:nvGrpSpPr>
        <p:cNvPr id="1" name=""/>
        <p:cNvGrpSpPr/>
        <p:nvPr/>
      </p:nvGrpSpPr>
      <p:grpSpPr>
        <a:xfrm>
          <a:off x="0" y="0"/>
          <a:ext cx="0" cy="0"/>
          <a:chOff x="0" y="0"/>
          <a:chExt cx="0" cy="0"/>
        </a:xfrm>
      </p:grpSpPr>
      <p:sp>
        <p:nvSpPr>
          <p:cNvPr id="2" name="Freeform 2"/>
          <p:cNvSpPr/>
          <p:nvPr/>
        </p:nvSpPr>
        <p:spPr>
          <a:xfrm>
            <a:off x="0" y="0"/>
            <a:ext cx="4530801" cy="4530801"/>
          </a:xfrm>
          <a:custGeom>
            <a:avLst/>
            <a:gdLst/>
            <a:ahLst/>
            <a:cxnLst/>
            <a:rect l="l" t="t" r="r" b="b"/>
            <a:pathLst>
              <a:path w="4530801" h="4530801">
                <a:moveTo>
                  <a:pt x="0" y="0"/>
                </a:moveTo>
                <a:lnTo>
                  <a:pt x="4530801" y="0"/>
                </a:lnTo>
                <a:lnTo>
                  <a:pt x="4530801" y="4530801"/>
                </a:lnTo>
                <a:lnTo>
                  <a:pt x="0" y="45308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flipV="1">
            <a:off x="13880846" y="6350834"/>
            <a:ext cx="4407154" cy="4407154"/>
          </a:xfrm>
          <a:custGeom>
            <a:avLst/>
            <a:gdLst/>
            <a:ahLst/>
            <a:cxnLst/>
            <a:rect l="l" t="t" r="r" b="b"/>
            <a:pathLst>
              <a:path w="4407154" h="4407154">
                <a:moveTo>
                  <a:pt x="4407154" y="4407154"/>
                </a:moveTo>
                <a:lnTo>
                  <a:pt x="0" y="4407154"/>
                </a:lnTo>
                <a:lnTo>
                  <a:pt x="0" y="0"/>
                </a:lnTo>
                <a:lnTo>
                  <a:pt x="4407154" y="0"/>
                </a:lnTo>
                <a:lnTo>
                  <a:pt x="4407154" y="4407154"/>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0" y="3439975"/>
            <a:ext cx="9226399" cy="6741541"/>
          </a:xfrm>
          <a:custGeom>
            <a:avLst/>
            <a:gdLst/>
            <a:ahLst/>
            <a:cxnLst/>
            <a:rect l="l" t="t" r="r" b="b"/>
            <a:pathLst>
              <a:path w="9226399" h="6741541">
                <a:moveTo>
                  <a:pt x="0" y="0"/>
                </a:moveTo>
                <a:lnTo>
                  <a:pt x="9226399" y="0"/>
                </a:lnTo>
                <a:lnTo>
                  <a:pt x="9226399" y="6741540"/>
                </a:lnTo>
                <a:lnTo>
                  <a:pt x="0" y="6741540"/>
                </a:lnTo>
                <a:lnTo>
                  <a:pt x="0" y="0"/>
                </a:lnTo>
                <a:close/>
              </a:path>
            </a:pathLst>
          </a:custGeom>
          <a:blipFill>
            <a:blip r:embed="rId6"/>
            <a:stretch>
              <a:fillRect l="-9652" r="-37725"/>
            </a:stretch>
          </a:blipFill>
        </p:spPr>
        <p:txBody>
          <a:bodyPr/>
          <a:lstStyle/>
          <a:p>
            <a:endParaRPr lang="en-US"/>
          </a:p>
        </p:txBody>
      </p:sp>
      <p:sp>
        <p:nvSpPr>
          <p:cNvPr id="5" name="TextBox 5"/>
          <p:cNvSpPr txBox="1"/>
          <p:nvPr/>
        </p:nvSpPr>
        <p:spPr>
          <a:xfrm>
            <a:off x="4281113" y="1190625"/>
            <a:ext cx="12416478" cy="804966"/>
          </a:xfrm>
          <a:prstGeom prst="rect">
            <a:avLst/>
          </a:prstGeom>
        </p:spPr>
        <p:txBody>
          <a:bodyPr lIns="0" tIns="0" rIns="0" bIns="0" rtlCol="0" anchor="t">
            <a:spAutoFit/>
          </a:bodyPr>
          <a:lstStyle/>
          <a:p>
            <a:pPr algn="ctr">
              <a:lnSpc>
                <a:spcPts val="5301"/>
              </a:lnSpc>
            </a:pPr>
            <a:r>
              <a:rPr lang="en-US" sz="6387" spc="127">
                <a:solidFill>
                  <a:srgbClr val="393A38"/>
                </a:solidFill>
                <a:latin typeface="Poppins Bold"/>
              </a:rPr>
              <a:t>SUPPORT VECTOR MACHINE</a:t>
            </a:r>
          </a:p>
        </p:txBody>
      </p:sp>
      <p:sp>
        <p:nvSpPr>
          <p:cNvPr id="6" name="TextBox 6"/>
          <p:cNvSpPr txBox="1"/>
          <p:nvPr/>
        </p:nvSpPr>
        <p:spPr>
          <a:xfrm>
            <a:off x="9677293" y="2616835"/>
            <a:ext cx="7781121" cy="4967605"/>
          </a:xfrm>
          <a:prstGeom prst="rect">
            <a:avLst/>
          </a:prstGeom>
        </p:spPr>
        <p:txBody>
          <a:bodyPr lIns="0" tIns="0" rIns="0" bIns="0" rtlCol="0" anchor="t">
            <a:spAutoFit/>
          </a:bodyPr>
          <a:lstStyle/>
          <a:p>
            <a:pPr marL="0" lvl="0" indent="0" algn="l">
              <a:lnSpc>
                <a:spcPts val="3920"/>
              </a:lnSpc>
              <a:spcBef>
                <a:spcPct val="0"/>
              </a:spcBef>
            </a:pPr>
            <a:r>
              <a:rPr lang="en-US" sz="2800">
                <a:solidFill>
                  <a:srgbClr val="393A38"/>
                </a:solidFill>
                <a:latin typeface="Poppins"/>
              </a:rPr>
              <a:t>Support Vector Classifier (SVC) demonstrates impressive accuracy, achieving approximately 99.36%. However, it faces challenges with minority classes, such as classes representing less frequent magnitudes or locations. These classes exhibit precision, recall, and F1-scores of zero, indicating the classifier's struggle to correctly identify instances in these categories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3977671" y="57150"/>
            <a:ext cx="9033699" cy="787527"/>
          </a:xfrm>
          <a:prstGeom prst="rect">
            <a:avLst/>
          </a:prstGeom>
        </p:spPr>
        <p:txBody>
          <a:bodyPr lIns="0" tIns="0" rIns="0" bIns="0" rtlCol="0" anchor="t">
            <a:spAutoFit/>
          </a:bodyPr>
          <a:lstStyle/>
          <a:p>
            <a:pPr algn="ctr">
              <a:lnSpc>
                <a:spcPts val="5544"/>
              </a:lnSpc>
            </a:pPr>
            <a:r>
              <a:rPr lang="en-US" sz="5600">
                <a:solidFill>
                  <a:srgbClr val="545454"/>
                </a:solidFill>
                <a:latin typeface="Poppins Bold"/>
              </a:rPr>
              <a:t>TIME SERIES ANALYSIS</a:t>
            </a:r>
          </a:p>
        </p:txBody>
      </p:sp>
      <p:sp>
        <p:nvSpPr>
          <p:cNvPr id="4" name="Freeform 4"/>
          <p:cNvSpPr/>
          <p:nvPr/>
        </p:nvSpPr>
        <p:spPr>
          <a:xfrm>
            <a:off x="0" y="1468796"/>
            <a:ext cx="8953996" cy="8873313"/>
          </a:xfrm>
          <a:custGeom>
            <a:avLst/>
            <a:gdLst/>
            <a:ahLst/>
            <a:cxnLst/>
            <a:rect l="l" t="t" r="r" b="b"/>
            <a:pathLst>
              <a:path w="8953996" h="8873313">
                <a:moveTo>
                  <a:pt x="0" y="0"/>
                </a:moveTo>
                <a:lnTo>
                  <a:pt x="8953996" y="0"/>
                </a:lnTo>
                <a:lnTo>
                  <a:pt x="8953996" y="8873313"/>
                </a:lnTo>
                <a:lnTo>
                  <a:pt x="0" y="8873313"/>
                </a:lnTo>
                <a:lnTo>
                  <a:pt x="0" y="0"/>
                </a:lnTo>
                <a:close/>
              </a:path>
            </a:pathLst>
          </a:custGeom>
          <a:blipFill>
            <a:blip r:embed="rId2"/>
            <a:stretch>
              <a:fillRect l="-5719" r="-5719"/>
            </a:stretch>
          </a:blipFill>
        </p:spPr>
        <p:txBody>
          <a:bodyPr/>
          <a:lstStyle/>
          <a:p>
            <a:endParaRPr lang="en-US"/>
          </a:p>
        </p:txBody>
      </p:sp>
      <p:sp>
        <p:nvSpPr>
          <p:cNvPr id="5" name="TextBox 5"/>
          <p:cNvSpPr txBox="1"/>
          <p:nvPr/>
        </p:nvSpPr>
        <p:spPr>
          <a:xfrm>
            <a:off x="9144000" y="2378295"/>
            <a:ext cx="8475285" cy="7439025"/>
          </a:xfrm>
          <a:prstGeom prst="rect">
            <a:avLst/>
          </a:prstGeom>
        </p:spPr>
        <p:txBody>
          <a:bodyPr lIns="0" tIns="0" rIns="0" bIns="0" rtlCol="0" anchor="t">
            <a:spAutoFit/>
          </a:bodyPr>
          <a:lstStyle/>
          <a:p>
            <a:pPr algn="ctr">
              <a:lnSpc>
                <a:spcPts val="3110"/>
              </a:lnSpc>
            </a:pPr>
            <a:r>
              <a:rPr lang="en-US" sz="2592">
                <a:solidFill>
                  <a:srgbClr val="545454"/>
                </a:solidFill>
                <a:latin typeface="Poppins"/>
              </a:rPr>
              <a:t>In time series analysis for earthquake data, SARIMAX (Seasonal AutoRegressive Integrated Moving Average with eXogenous factors) models are employed to forecast seismic activity over time. By considering seasonal patterns, trends, and external variables like earthquake magnitude or depth, SARIMAX models provide accurate predictions of future seismic events. This approach aids in understanding temporal dynamics of earthquakes and enhances decision-making for disaster preparedness and risk mitigation strategies.</a:t>
            </a:r>
          </a:p>
          <a:p>
            <a:pPr algn="ctr">
              <a:lnSpc>
                <a:spcPts val="3110"/>
              </a:lnSpc>
            </a:pPr>
            <a:endParaRPr lang="en-US" sz="2592">
              <a:solidFill>
                <a:srgbClr val="545454"/>
              </a:solidFill>
              <a:latin typeface="Poppins"/>
            </a:endParaRPr>
          </a:p>
          <a:p>
            <a:pPr algn="ctr">
              <a:lnSpc>
                <a:spcPts val="3110"/>
              </a:lnSpc>
            </a:pPr>
            <a:endParaRPr lang="en-US" sz="2592">
              <a:solidFill>
                <a:srgbClr val="545454"/>
              </a:solidFill>
              <a:latin typeface="Poppins"/>
            </a:endParaRPr>
          </a:p>
          <a:p>
            <a:pPr algn="ctr">
              <a:lnSpc>
                <a:spcPts val="3110"/>
              </a:lnSpc>
            </a:pPr>
            <a:endParaRPr lang="en-US" sz="2592">
              <a:solidFill>
                <a:srgbClr val="545454"/>
              </a:solidFill>
              <a:latin typeface="Poppins"/>
            </a:endParaRPr>
          </a:p>
          <a:p>
            <a:pPr algn="ctr">
              <a:lnSpc>
                <a:spcPts val="3110"/>
              </a:lnSpc>
            </a:pPr>
            <a:endParaRPr lang="en-US" sz="2592">
              <a:solidFill>
                <a:srgbClr val="545454"/>
              </a:solidFill>
              <a:latin typeface="Poppins"/>
            </a:endParaRPr>
          </a:p>
          <a:p>
            <a:pPr algn="ctr">
              <a:lnSpc>
                <a:spcPts val="3110"/>
              </a:lnSpc>
            </a:pPr>
            <a:endParaRPr lang="en-US" sz="2592">
              <a:solidFill>
                <a:srgbClr val="545454"/>
              </a:solidFill>
              <a:latin typeface="Poppins"/>
            </a:endParaRPr>
          </a:p>
          <a:p>
            <a:pPr algn="ctr">
              <a:lnSpc>
                <a:spcPts val="3110"/>
              </a:lnSpc>
            </a:pPr>
            <a:endParaRPr lang="en-US" sz="2592">
              <a:solidFill>
                <a:srgbClr val="545454"/>
              </a:solidFill>
              <a:latin typeface="Poppins"/>
            </a:endParaRPr>
          </a:p>
          <a:p>
            <a:pPr algn="ctr">
              <a:lnSpc>
                <a:spcPts val="3110"/>
              </a:lnSpc>
            </a:pPr>
            <a:endParaRPr lang="en-US" sz="2592">
              <a:solidFill>
                <a:srgbClr val="545454"/>
              </a:solidFill>
              <a:latin typeface="Poppins"/>
            </a:endParaRPr>
          </a:p>
        </p:txBody>
      </p:sp>
      <p:sp>
        <p:nvSpPr>
          <p:cNvPr id="6" name="Freeform 6"/>
          <p:cNvSpPr/>
          <p:nvPr/>
        </p:nvSpPr>
        <p:spPr>
          <a:xfrm flipH="1" flipV="1">
            <a:off x="13775024" y="4815331"/>
            <a:ext cx="5718502" cy="5718502"/>
          </a:xfrm>
          <a:custGeom>
            <a:avLst/>
            <a:gdLst/>
            <a:ahLst/>
            <a:cxnLst/>
            <a:rect l="l" t="t" r="r" b="b"/>
            <a:pathLst>
              <a:path w="5718502" h="5718502">
                <a:moveTo>
                  <a:pt x="5718502" y="5718502"/>
                </a:moveTo>
                <a:lnTo>
                  <a:pt x="0" y="5718502"/>
                </a:lnTo>
                <a:lnTo>
                  <a:pt x="0" y="0"/>
                </a:lnTo>
                <a:lnTo>
                  <a:pt x="5718502" y="0"/>
                </a:lnTo>
                <a:lnTo>
                  <a:pt x="5718502" y="5718502"/>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1611" y="1234758"/>
            <a:ext cx="1855337" cy="1855337"/>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6D73"/>
            </a:solidFill>
          </p:spPr>
          <p:txBody>
            <a:bodyPr/>
            <a:lstStyle/>
            <a:p>
              <a:endParaRPr lang="en-US"/>
            </a:p>
          </p:txBody>
        </p:sp>
      </p:grpSp>
      <p:sp>
        <p:nvSpPr>
          <p:cNvPr id="4" name="TextBox 4"/>
          <p:cNvSpPr txBox="1"/>
          <p:nvPr/>
        </p:nvSpPr>
        <p:spPr>
          <a:xfrm>
            <a:off x="1028700" y="3837653"/>
            <a:ext cx="1475373" cy="481256"/>
          </a:xfrm>
          <a:prstGeom prst="rect">
            <a:avLst/>
          </a:prstGeom>
        </p:spPr>
        <p:txBody>
          <a:bodyPr lIns="0" tIns="0" rIns="0" bIns="0" rtlCol="0" anchor="t">
            <a:spAutoFit/>
          </a:bodyPr>
          <a:lstStyle/>
          <a:p>
            <a:pPr algn="ctr">
              <a:lnSpc>
                <a:spcPts val="3919"/>
              </a:lnSpc>
            </a:pPr>
            <a:r>
              <a:rPr lang="en-US" sz="2799">
                <a:solidFill>
                  <a:srgbClr val="FFFFFF"/>
                </a:solidFill>
                <a:latin typeface="IBM Plex Sans Bold"/>
              </a:rPr>
              <a:t>+10K</a:t>
            </a:r>
          </a:p>
        </p:txBody>
      </p:sp>
      <p:grpSp>
        <p:nvGrpSpPr>
          <p:cNvPr id="5" name="Group 5"/>
          <p:cNvGrpSpPr/>
          <p:nvPr/>
        </p:nvGrpSpPr>
        <p:grpSpPr>
          <a:xfrm>
            <a:off x="720174" y="3581281"/>
            <a:ext cx="1998212" cy="1998212"/>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8CFAE"/>
            </a:solidFill>
          </p:spPr>
          <p:txBody>
            <a:bodyPr/>
            <a:lstStyle/>
            <a:p>
              <a:endParaRPr lang="en-US"/>
            </a:p>
          </p:txBody>
        </p:sp>
      </p:grpSp>
      <p:sp>
        <p:nvSpPr>
          <p:cNvPr id="7" name="TextBox 7"/>
          <p:cNvSpPr txBox="1"/>
          <p:nvPr/>
        </p:nvSpPr>
        <p:spPr>
          <a:xfrm>
            <a:off x="1028700" y="5755587"/>
            <a:ext cx="1475373" cy="481330"/>
          </a:xfrm>
          <a:prstGeom prst="rect">
            <a:avLst/>
          </a:prstGeom>
        </p:spPr>
        <p:txBody>
          <a:bodyPr lIns="0" tIns="0" rIns="0" bIns="0" rtlCol="0" anchor="t">
            <a:spAutoFit/>
          </a:bodyPr>
          <a:lstStyle/>
          <a:p>
            <a:pPr algn="ctr">
              <a:lnSpc>
                <a:spcPts val="3919"/>
              </a:lnSpc>
            </a:pPr>
            <a:r>
              <a:rPr lang="en-US" sz="2799">
                <a:solidFill>
                  <a:srgbClr val="FFFFFF"/>
                </a:solidFill>
                <a:latin typeface="IBM Plex Sans Bold"/>
              </a:rPr>
              <a:t>+50K</a:t>
            </a:r>
          </a:p>
        </p:txBody>
      </p:sp>
      <p:grpSp>
        <p:nvGrpSpPr>
          <p:cNvPr id="8" name="Group 8"/>
          <p:cNvGrpSpPr/>
          <p:nvPr/>
        </p:nvGrpSpPr>
        <p:grpSpPr>
          <a:xfrm>
            <a:off x="838718" y="5932803"/>
            <a:ext cx="1879667" cy="1879667"/>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B77"/>
            </a:solidFill>
          </p:spPr>
          <p:txBody>
            <a:bodyPr/>
            <a:lstStyle/>
            <a:p>
              <a:endParaRPr lang="en-US"/>
            </a:p>
          </p:txBody>
        </p:sp>
      </p:grpSp>
      <p:grpSp>
        <p:nvGrpSpPr>
          <p:cNvPr id="10" name="Group 10"/>
          <p:cNvGrpSpPr/>
          <p:nvPr/>
        </p:nvGrpSpPr>
        <p:grpSpPr>
          <a:xfrm>
            <a:off x="838718" y="8041071"/>
            <a:ext cx="1879667" cy="1879667"/>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27C9D"/>
            </a:solidFill>
          </p:spPr>
          <p:txBody>
            <a:bodyPr/>
            <a:lstStyle/>
            <a:p>
              <a:endParaRPr lang="en-US"/>
            </a:p>
          </p:txBody>
        </p:sp>
      </p:grpSp>
      <p:sp>
        <p:nvSpPr>
          <p:cNvPr id="12" name="Freeform 12"/>
          <p:cNvSpPr/>
          <p:nvPr/>
        </p:nvSpPr>
        <p:spPr>
          <a:xfrm>
            <a:off x="1095901" y="1539047"/>
            <a:ext cx="1246757" cy="1246757"/>
          </a:xfrm>
          <a:custGeom>
            <a:avLst/>
            <a:gdLst/>
            <a:ahLst/>
            <a:cxnLst/>
            <a:rect l="l" t="t" r="r" b="b"/>
            <a:pathLst>
              <a:path w="1246757" h="1246757">
                <a:moveTo>
                  <a:pt x="0" y="0"/>
                </a:moveTo>
                <a:lnTo>
                  <a:pt x="1246757" y="0"/>
                </a:lnTo>
                <a:lnTo>
                  <a:pt x="1246757" y="1246757"/>
                </a:lnTo>
                <a:lnTo>
                  <a:pt x="0" y="12467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Freeform 13"/>
          <p:cNvSpPr/>
          <p:nvPr/>
        </p:nvSpPr>
        <p:spPr>
          <a:xfrm>
            <a:off x="954495" y="3886305"/>
            <a:ext cx="1388163" cy="1388163"/>
          </a:xfrm>
          <a:custGeom>
            <a:avLst/>
            <a:gdLst/>
            <a:ahLst/>
            <a:cxnLst/>
            <a:rect l="l" t="t" r="r" b="b"/>
            <a:pathLst>
              <a:path w="1388163" h="1388163">
                <a:moveTo>
                  <a:pt x="0" y="0"/>
                </a:moveTo>
                <a:lnTo>
                  <a:pt x="1388163" y="0"/>
                </a:lnTo>
                <a:lnTo>
                  <a:pt x="1388163" y="1388163"/>
                </a:lnTo>
                <a:lnTo>
                  <a:pt x="0" y="13881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4" name="Freeform 14"/>
          <p:cNvSpPr/>
          <p:nvPr/>
        </p:nvSpPr>
        <p:spPr>
          <a:xfrm>
            <a:off x="1095901" y="6213089"/>
            <a:ext cx="1322036" cy="1322036"/>
          </a:xfrm>
          <a:custGeom>
            <a:avLst/>
            <a:gdLst/>
            <a:ahLst/>
            <a:cxnLst/>
            <a:rect l="l" t="t" r="r" b="b"/>
            <a:pathLst>
              <a:path w="1322036" h="1322036">
                <a:moveTo>
                  <a:pt x="0" y="0"/>
                </a:moveTo>
                <a:lnTo>
                  <a:pt x="1322036" y="0"/>
                </a:lnTo>
                <a:lnTo>
                  <a:pt x="1322036" y="1322036"/>
                </a:lnTo>
                <a:lnTo>
                  <a:pt x="0" y="13220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1107039" y="8307771"/>
            <a:ext cx="1397034" cy="1397034"/>
          </a:xfrm>
          <a:custGeom>
            <a:avLst/>
            <a:gdLst/>
            <a:ahLst/>
            <a:cxnLst/>
            <a:rect l="l" t="t" r="r" b="b"/>
            <a:pathLst>
              <a:path w="1397034" h="1397034">
                <a:moveTo>
                  <a:pt x="0" y="0"/>
                </a:moveTo>
                <a:lnTo>
                  <a:pt x="1397034" y="0"/>
                </a:lnTo>
                <a:lnTo>
                  <a:pt x="1397034" y="1397033"/>
                </a:lnTo>
                <a:lnTo>
                  <a:pt x="0" y="139703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6" name="TextBox 16"/>
          <p:cNvSpPr txBox="1"/>
          <p:nvPr/>
        </p:nvSpPr>
        <p:spPr>
          <a:xfrm>
            <a:off x="11014933" y="1864611"/>
            <a:ext cx="1495676" cy="509905"/>
          </a:xfrm>
          <a:prstGeom prst="rect">
            <a:avLst/>
          </a:prstGeom>
        </p:spPr>
        <p:txBody>
          <a:bodyPr lIns="0" tIns="0" rIns="0" bIns="0" rtlCol="0" anchor="t">
            <a:spAutoFit/>
          </a:bodyPr>
          <a:lstStyle/>
          <a:p>
            <a:pPr algn="ctr">
              <a:lnSpc>
                <a:spcPts val="3919"/>
              </a:lnSpc>
            </a:pPr>
            <a:r>
              <a:rPr lang="en-US" sz="2799">
                <a:solidFill>
                  <a:srgbClr val="FFFFFF"/>
                </a:solidFill>
                <a:latin typeface="Poppins Bold"/>
              </a:rPr>
              <a:t>+24K</a:t>
            </a:r>
          </a:p>
        </p:txBody>
      </p:sp>
      <p:sp>
        <p:nvSpPr>
          <p:cNvPr id="17" name="TextBox 17"/>
          <p:cNvSpPr txBox="1"/>
          <p:nvPr/>
        </p:nvSpPr>
        <p:spPr>
          <a:xfrm>
            <a:off x="5660598" y="172209"/>
            <a:ext cx="5626047" cy="787527"/>
          </a:xfrm>
          <a:prstGeom prst="rect">
            <a:avLst/>
          </a:prstGeom>
        </p:spPr>
        <p:txBody>
          <a:bodyPr lIns="0" tIns="0" rIns="0" bIns="0" rtlCol="0" anchor="t">
            <a:spAutoFit/>
          </a:bodyPr>
          <a:lstStyle/>
          <a:p>
            <a:pPr algn="ctr">
              <a:lnSpc>
                <a:spcPts val="5544"/>
              </a:lnSpc>
            </a:pPr>
            <a:r>
              <a:rPr lang="en-US" sz="5600">
                <a:solidFill>
                  <a:srgbClr val="3D3D3D"/>
                </a:solidFill>
                <a:latin typeface="Poppins Bold"/>
              </a:rPr>
              <a:t>SUMMARY</a:t>
            </a:r>
          </a:p>
        </p:txBody>
      </p:sp>
      <p:sp>
        <p:nvSpPr>
          <p:cNvPr id="18" name="TextBox 18"/>
          <p:cNvSpPr txBox="1"/>
          <p:nvPr/>
        </p:nvSpPr>
        <p:spPr>
          <a:xfrm>
            <a:off x="2922877" y="1369311"/>
            <a:ext cx="13478195" cy="1005205"/>
          </a:xfrm>
          <a:prstGeom prst="rect">
            <a:avLst/>
          </a:prstGeom>
        </p:spPr>
        <p:txBody>
          <a:bodyPr lIns="0" tIns="0" rIns="0" bIns="0" rtlCol="0" anchor="t">
            <a:spAutoFit/>
          </a:bodyPr>
          <a:lstStyle/>
          <a:p>
            <a:pPr algn="l">
              <a:lnSpc>
                <a:spcPts val="3919"/>
              </a:lnSpc>
            </a:pPr>
            <a:r>
              <a:rPr lang="en-US" sz="2799">
                <a:solidFill>
                  <a:srgbClr val="FE6D73"/>
                </a:solidFill>
                <a:latin typeface="Poppins Bold"/>
              </a:rPr>
              <a:t>WHICH FEATURES ARE THE BEST ONES TO DETERMINE SEISMIC ACTIVITY?</a:t>
            </a:r>
          </a:p>
          <a:p>
            <a:pPr algn="l">
              <a:lnSpc>
                <a:spcPts val="3919"/>
              </a:lnSpc>
            </a:pPr>
            <a:endParaRPr lang="en-US" sz="2799">
              <a:solidFill>
                <a:srgbClr val="FE6D73"/>
              </a:solidFill>
              <a:latin typeface="Poppins Bold"/>
            </a:endParaRPr>
          </a:p>
        </p:txBody>
      </p:sp>
      <p:sp>
        <p:nvSpPr>
          <p:cNvPr id="19" name="TextBox 19"/>
          <p:cNvSpPr txBox="1"/>
          <p:nvPr/>
        </p:nvSpPr>
        <p:spPr>
          <a:xfrm>
            <a:off x="3145286" y="1994719"/>
            <a:ext cx="12281910" cy="676275"/>
          </a:xfrm>
          <a:prstGeom prst="rect">
            <a:avLst/>
          </a:prstGeom>
        </p:spPr>
        <p:txBody>
          <a:bodyPr lIns="0" tIns="0" rIns="0" bIns="0" rtlCol="0" anchor="t">
            <a:spAutoFit/>
          </a:bodyPr>
          <a:lstStyle/>
          <a:p>
            <a:pPr algn="l">
              <a:lnSpc>
                <a:spcPts val="2617"/>
              </a:lnSpc>
            </a:pPr>
            <a:r>
              <a:rPr lang="en-US" sz="2181">
                <a:solidFill>
                  <a:srgbClr val="545454"/>
                </a:solidFill>
                <a:latin typeface="Poppins"/>
              </a:rPr>
              <a:t>From Random forest, Decision tress classification models; magnitude, depth and location are important features for performing analysis on the earthquake data</a:t>
            </a:r>
          </a:p>
        </p:txBody>
      </p:sp>
      <p:sp>
        <p:nvSpPr>
          <p:cNvPr id="20" name="TextBox 20"/>
          <p:cNvSpPr txBox="1"/>
          <p:nvPr/>
        </p:nvSpPr>
        <p:spPr>
          <a:xfrm>
            <a:off x="2922877" y="3635800"/>
            <a:ext cx="12952825" cy="1005205"/>
          </a:xfrm>
          <a:prstGeom prst="rect">
            <a:avLst/>
          </a:prstGeom>
        </p:spPr>
        <p:txBody>
          <a:bodyPr lIns="0" tIns="0" rIns="0" bIns="0" rtlCol="0" anchor="t">
            <a:spAutoFit/>
          </a:bodyPr>
          <a:lstStyle/>
          <a:p>
            <a:pPr algn="l">
              <a:lnSpc>
                <a:spcPts val="3919"/>
              </a:lnSpc>
            </a:pPr>
            <a:r>
              <a:rPr lang="en-US" sz="2799">
                <a:solidFill>
                  <a:srgbClr val="48CFAE"/>
                </a:solidFill>
                <a:latin typeface="Poppins Bold"/>
              </a:rPr>
              <a:t>WHICH REGIONS WITNESSED THE MOST EARTHQUAKE ACTIVITY?</a:t>
            </a:r>
          </a:p>
          <a:p>
            <a:pPr algn="l">
              <a:lnSpc>
                <a:spcPts val="3919"/>
              </a:lnSpc>
            </a:pPr>
            <a:endParaRPr lang="en-US" sz="2799">
              <a:solidFill>
                <a:srgbClr val="48CFAE"/>
              </a:solidFill>
              <a:latin typeface="Poppins Bold"/>
            </a:endParaRPr>
          </a:p>
        </p:txBody>
      </p:sp>
      <p:sp>
        <p:nvSpPr>
          <p:cNvPr id="21" name="TextBox 21"/>
          <p:cNvSpPr txBox="1"/>
          <p:nvPr/>
        </p:nvSpPr>
        <p:spPr>
          <a:xfrm>
            <a:off x="3345039" y="4188618"/>
            <a:ext cx="12878838" cy="628650"/>
          </a:xfrm>
          <a:prstGeom prst="rect">
            <a:avLst/>
          </a:prstGeom>
        </p:spPr>
        <p:txBody>
          <a:bodyPr lIns="0" tIns="0" rIns="0" bIns="0" rtlCol="0" anchor="t">
            <a:spAutoFit/>
          </a:bodyPr>
          <a:lstStyle/>
          <a:p>
            <a:pPr algn="l">
              <a:lnSpc>
                <a:spcPts val="2440"/>
              </a:lnSpc>
            </a:pPr>
            <a:r>
              <a:rPr lang="en-US" sz="2033">
                <a:solidFill>
                  <a:srgbClr val="545454"/>
                </a:solidFill>
                <a:latin typeface="Poppins"/>
              </a:rPr>
              <a:t>Performing k-means clustering, we found out the most earthquake prone areas are in pacific ocean, countries like japan,indonesia and south america etc.</a:t>
            </a:r>
          </a:p>
        </p:txBody>
      </p:sp>
      <p:sp>
        <p:nvSpPr>
          <p:cNvPr id="22" name="TextBox 22"/>
          <p:cNvSpPr txBox="1"/>
          <p:nvPr/>
        </p:nvSpPr>
        <p:spPr>
          <a:xfrm>
            <a:off x="3082875" y="5826918"/>
            <a:ext cx="12530663" cy="1299929"/>
          </a:xfrm>
          <a:prstGeom prst="rect">
            <a:avLst/>
          </a:prstGeom>
        </p:spPr>
        <p:txBody>
          <a:bodyPr lIns="0" tIns="0" rIns="0" bIns="0" rtlCol="0" anchor="t">
            <a:spAutoFit/>
          </a:bodyPr>
          <a:lstStyle/>
          <a:p>
            <a:pPr algn="l">
              <a:lnSpc>
                <a:spcPts val="3425"/>
              </a:lnSpc>
            </a:pPr>
            <a:r>
              <a:rPr lang="en-US" sz="2446">
                <a:solidFill>
                  <a:srgbClr val="FFCB77"/>
                </a:solidFill>
                <a:latin typeface="Poppins Bold"/>
              </a:rPr>
              <a:t>IS THERE A RELATIONSHIP BETWEEN THE TYPE OF SEISMIC ACTIVITY, MAGNITUDE AND DEPTH?</a:t>
            </a:r>
          </a:p>
          <a:p>
            <a:pPr algn="l">
              <a:lnSpc>
                <a:spcPts val="3425"/>
              </a:lnSpc>
            </a:pPr>
            <a:endParaRPr lang="en-US" sz="2446">
              <a:solidFill>
                <a:srgbClr val="FFCB77"/>
              </a:solidFill>
              <a:latin typeface="Poppins Bold"/>
            </a:endParaRPr>
          </a:p>
        </p:txBody>
      </p:sp>
      <p:sp>
        <p:nvSpPr>
          <p:cNvPr id="23" name="TextBox 23"/>
          <p:cNvSpPr txBox="1"/>
          <p:nvPr/>
        </p:nvSpPr>
        <p:spPr>
          <a:xfrm>
            <a:off x="3345039" y="6926125"/>
            <a:ext cx="12281910" cy="609600"/>
          </a:xfrm>
          <a:prstGeom prst="rect">
            <a:avLst/>
          </a:prstGeom>
        </p:spPr>
        <p:txBody>
          <a:bodyPr lIns="0" tIns="0" rIns="0" bIns="0" rtlCol="0" anchor="t">
            <a:spAutoFit/>
          </a:bodyPr>
          <a:lstStyle/>
          <a:p>
            <a:pPr algn="l">
              <a:lnSpc>
                <a:spcPts val="2388"/>
              </a:lnSpc>
            </a:pPr>
            <a:r>
              <a:rPr lang="en-US" sz="1990">
                <a:solidFill>
                  <a:srgbClr val="545454"/>
                </a:solidFill>
                <a:latin typeface="Poppins"/>
              </a:rPr>
              <a:t>By performing the regression model, we found that there are relationship between magnitude, depth, seismic activity with metrics values</a:t>
            </a:r>
          </a:p>
        </p:txBody>
      </p:sp>
      <p:sp>
        <p:nvSpPr>
          <p:cNvPr id="24" name="TextBox 24"/>
          <p:cNvSpPr txBox="1"/>
          <p:nvPr/>
        </p:nvSpPr>
        <p:spPr>
          <a:xfrm>
            <a:off x="2922877" y="8222046"/>
            <a:ext cx="13478195" cy="509905"/>
          </a:xfrm>
          <a:prstGeom prst="rect">
            <a:avLst/>
          </a:prstGeom>
        </p:spPr>
        <p:txBody>
          <a:bodyPr lIns="0" tIns="0" rIns="0" bIns="0" rtlCol="0" anchor="t">
            <a:spAutoFit/>
          </a:bodyPr>
          <a:lstStyle/>
          <a:p>
            <a:pPr algn="l">
              <a:lnSpc>
                <a:spcPts val="3919"/>
              </a:lnSpc>
            </a:pPr>
            <a:r>
              <a:rPr lang="en-US" sz="2799">
                <a:solidFill>
                  <a:srgbClr val="52A7D7"/>
                </a:solidFill>
                <a:latin typeface="Poppins Bold"/>
              </a:rPr>
              <a:t>ARE CERTAIN MONTHS MORE PRONE TO EARTHQUAKES?</a:t>
            </a:r>
          </a:p>
        </p:txBody>
      </p:sp>
      <p:sp>
        <p:nvSpPr>
          <p:cNvPr id="25" name="TextBox 25"/>
          <p:cNvSpPr txBox="1"/>
          <p:nvPr/>
        </p:nvSpPr>
        <p:spPr>
          <a:xfrm>
            <a:off x="3456005" y="8987237"/>
            <a:ext cx="12419697" cy="628650"/>
          </a:xfrm>
          <a:prstGeom prst="rect">
            <a:avLst/>
          </a:prstGeom>
        </p:spPr>
        <p:txBody>
          <a:bodyPr lIns="0" tIns="0" rIns="0" bIns="0" rtlCol="0" anchor="t">
            <a:spAutoFit/>
          </a:bodyPr>
          <a:lstStyle/>
          <a:p>
            <a:pPr algn="l">
              <a:lnSpc>
                <a:spcPts val="2415"/>
              </a:lnSpc>
            </a:pPr>
            <a:r>
              <a:rPr lang="en-US" sz="2013">
                <a:solidFill>
                  <a:srgbClr val="545454"/>
                </a:solidFill>
                <a:latin typeface="Poppins"/>
              </a:rPr>
              <a:t>From time series analysis, it was found that earthquakes are most prone on the months of winter and spring.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AFAF5"/>
        </a:solidFill>
        <a:effectLst/>
      </p:bgPr>
    </p:bg>
    <p:spTree>
      <p:nvGrpSpPr>
        <p:cNvPr id="1" name=""/>
        <p:cNvGrpSpPr/>
        <p:nvPr/>
      </p:nvGrpSpPr>
      <p:grpSpPr>
        <a:xfrm>
          <a:off x="0" y="0"/>
          <a:ext cx="0" cy="0"/>
          <a:chOff x="0" y="0"/>
          <a:chExt cx="0" cy="0"/>
        </a:xfrm>
      </p:grpSpPr>
      <p:sp>
        <p:nvSpPr>
          <p:cNvPr id="2" name="TextBox 2"/>
          <p:cNvSpPr txBox="1"/>
          <p:nvPr/>
        </p:nvSpPr>
        <p:spPr>
          <a:xfrm>
            <a:off x="0" y="3238802"/>
            <a:ext cx="18288000" cy="4218940"/>
          </a:xfrm>
          <a:prstGeom prst="rect">
            <a:avLst/>
          </a:prstGeom>
        </p:spPr>
        <p:txBody>
          <a:bodyPr lIns="0" tIns="0" rIns="0" bIns="0" rtlCol="0" anchor="t">
            <a:spAutoFit/>
          </a:bodyPr>
          <a:lstStyle/>
          <a:p>
            <a:pPr algn="ctr">
              <a:lnSpc>
                <a:spcPts val="4759"/>
              </a:lnSpc>
            </a:pPr>
            <a:r>
              <a:rPr lang="en-US" sz="3399">
                <a:solidFill>
                  <a:srgbClr val="000000"/>
                </a:solidFill>
                <a:latin typeface="Poppins"/>
              </a:rPr>
              <a:t>Given that the data is from 2023, descriptive models provide valuable insights into the data compared to predictive models. The descriptive characteristics of decision trees and Random Forest indicate that depth, rather than magnitude, can offer a better explanation of seismic activity. Additionally, earthquakes are the most common disasters worldwide. Island chains like Japan, Indonesia, and the Philippines are located along major tectonic plate boundaries and experience frequent seismic activity.</a:t>
            </a:r>
          </a:p>
        </p:txBody>
      </p:sp>
      <p:sp>
        <p:nvSpPr>
          <p:cNvPr id="3" name="TextBox 3"/>
          <p:cNvSpPr txBox="1"/>
          <p:nvPr/>
        </p:nvSpPr>
        <p:spPr>
          <a:xfrm>
            <a:off x="6023176" y="392542"/>
            <a:ext cx="6560249" cy="1428118"/>
          </a:xfrm>
          <a:prstGeom prst="rect">
            <a:avLst/>
          </a:prstGeom>
        </p:spPr>
        <p:txBody>
          <a:bodyPr lIns="0" tIns="0" rIns="0" bIns="0" rtlCol="0" anchor="t">
            <a:spAutoFit/>
          </a:bodyPr>
          <a:lstStyle/>
          <a:p>
            <a:pPr algn="ctr">
              <a:lnSpc>
                <a:spcPts val="11059"/>
              </a:lnSpc>
            </a:pPr>
            <a:r>
              <a:rPr lang="en-US" sz="7899">
                <a:solidFill>
                  <a:srgbClr val="000000"/>
                </a:solidFill>
                <a:latin typeface="Poppins Bold"/>
              </a:rPr>
              <a:t>Conclusion</a:t>
            </a:r>
          </a:p>
        </p:txBody>
      </p:sp>
      <p:sp>
        <p:nvSpPr>
          <p:cNvPr id="4" name="Freeform 4"/>
          <p:cNvSpPr/>
          <p:nvPr/>
        </p:nvSpPr>
        <p:spPr>
          <a:xfrm flipH="1">
            <a:off x="15145032" y="0"/>
            <a:ext cx="3142968" cy="3142968"/>
          </a:xfrm>
          <a:custGeom>
            <a:avLst/>
            <a:gdLst/>
            <a:ahLst/>
            <a:cxnLst/>
            <a:rect l="l" t="t" r="r" b="b"/>
            <a:pathLst>
              <a:path w="3142968" h="3142968">
                <a:moveTo>
                  <a:pt x="3142968" y="0"/>
                </a:moveTo>
                <a:lnTo>
                  <a:pt x="0" y="0"/>
                </a:lnTo>
                <a:lnTo>
                  <a:pt x="0" y="3142968"/>
                </a:lnTo>
                <a:lnTo>
                  <a:pt x="3142968" y="3142968"/>
                </a:lnTo>
                <a:lnTo>
                  <a:pt x="314296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flipV="1">
            <a:off x="0" y="6442770"/>
            <a:ext cx="3844230" cy="3844230"/>
          </a:xfrm>
          <a:custGeom>
            <a:avLst/>
            <a:gdLst/>
            <a:ahLst/>
            <a:cxnLst/>
            <a:rect l="l" t="t" r="r" b="b"/>
            <a:pathLst>
              <a:path w="3844230" h="3844230">
                <a:moveTo>
                  <a:pt x="0" y="3844230"/>
                </a:moveTo>
                <a:lnTo>
                  <a:pt x="3844230" y="3844230"/>
                </a:lnTo>
                <a:lnTo>
                  <a:pt x="3844230" y="0"/>
                </a:lnTo>
                <a:lnTo>
                  <a:pt x="0" y="0"/>
                </a:lnTo>
                <a:lnTo>
                  <a:pt x="0" y="384423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3160461" y="5241779"/>
            <a:ext cx="1198289" cy="630733"/>
          </a:xfrm>
          <a:prstGeom prst="line">
            <a:avLst/>
          </a:prstGeom>
          <a:ln w="38100" cap="flat">
            <a:solidFill>
              <a:srgbClr val="2A2E30"/>
            </a:solidFill>
            <a:prstDash val="solid"/>
            <a:headEnd type="none" w="sm" len="sm"/>
            <a:tailEnd type="none" w="sm" len="sm"/>
          </a:ln>
        </p:spPr>
        <p:txBody>
          <a:bodyPr/>
          <a:lstStyle/>
          <a:p>
            <a:endParaRPr lang="en-US"/>
          </a:p>
        </p:txBody>
      </p:sp>
      <p:sp>
        <p:nvSpPr>
          <p:cNvPr id="3" name="AutoShape 3"/>
          <p:cNvSpPr/>
          <p:nvPr/>
        </p:nvSpPr>
        <p:spPr>
          <a:xfrm flipV="1">
            <a:off x="8323826" y="5241779"/>
            <a:ext cx="1116890" cy="965328"/>
          </a:xfrm>
          <a:prstGeom prst="line">
            <a:avLst/>
          </a:prstGeom>
          <a:ln w="38100" cap="flat">
            <a:solidFill>
              <a:srgbClr val="2A2E30"/>
            </a:solidFill>
            <a:prstDash val="solid"/>
            <a:headEnd type="none" w="sm" len="sm"/>
            <a:tailEnd type="none" w="sm" len="sm"/>
          </a:ln>
        </p:spPr>
        <p:txBody>
          <a:bodyPr/>
          <a:lstStyle/>
          <a:p>
            <a:endParaRPr lang="en-US"/>
          </a:p>
        </p:txBody>
      </p:sp>
      <p:sp>
        <p:nvSpPr>
          <p:cNvPr id="4" name="AutoShape 4"/>
          <p:cNvSpPr/>
          <p:nvPr/>
        </p:nvSpPr>
        <p:spPr>
          <a:xfrm flipV="1">
            <a:off x="13386742" y="5241779"/>
            <a:ext cx="1153653" cy="962528"/>
          </a:xfrm>
          <a:prstGeom prst="line">
            <a:avLst/>
          </a:prstGeom>
          <a:ln w="38100" cap="flat">
            <a:solidFill>
              <a:srgbClr val="2A2E30"/>
            </a:solidFill>
            <a:prstDash val="solid"/>
            <a:headEnd type="none" w="sm" len="sm"/>
            <a:tailEnd type="none" w="sm" len="sm"/>
          </a:ln>
        </p:spPr>
        <p:txBody>
          <a:bodyPr/>
          <a:lstStyle/>
          <a:p>
            <a:endParaRPr lang="en-US"/>
          </a:p>
        </p:txBody>
      </p:sp>
      <p:sp>
        <p:nvSpPr>
          <p:cNvPr id="5" name="AutoShape 5"/>
          <p:cNvSpPr/>
          <p:nvPr/>
        </p:nvSpPr>
        <p:spPr>
          <a:xfrm flipH="1" flipV="1">
            <a:off x="5783157" y="5241779"/>
            <a:ext cx="1116262" cy="965328"/>
          </a:xfrm>
          <a:prstGeom prst="line">
            <a:avLst/>
          </a:prstGeom>
          <a:ln w="38100" cap="flat">
            <a:solidFill>
              <a:srgbClr val="2A2E30"/>
            </a:solidFill>
            <a:prstDash val="solid"/>
            <a:headEnd type="none" w="sm" len="sm"/>
            <a:tailEnd type="none" w="sm" len="sm"/>
          </a:ln>
        </p:spPr>
        <p:txBody>
          <a:bodyPr/>
          <a:lstStyle/>
          <a:p>
            <a:endParaRPr lang="en-US"/>
          </a:p>
        </p:txBody>
      </p:sp>
      <p:sp>
        <p:nvSpPr>
          <p:cNvPr id="6" name="AutoShape 6"/>
          <p:cNvSpPr/>
          <p:nvPr/>
        </p:nvSpPr>
        <p:spPr>
          <a:xfrm flipH="1" flipV="1">
            <a:off x="10865123" y="5241779"/>
            <a:ext cx="1097212" cy="962528"/>
          </a:xfrm>
          <a:prstGeom prst="line">
            <a:avLst/>
          </a:prstGeom>
          <a:ln w="38100" cap="flat">
            <a:solidFill>
              <a:srgbClr val="2A2E30"/>
            </a:solidFill>
            <a:prstDash val="solid"/>
            <a:headEnd type="none" w="sm" len="sm"/>
            <a:tailEnd type="none" w="sm" len="sm"/>
          </a:ln>
        </p:spPr>
        <p:txBody>
          <a:bodyPr/>
          <a:lstStyle/>
          <a:p>
            <a:endParaRPr lang="en-US"/>
          </a:p>
        </p:txBody>
      </p:sp>
      <p:grpSp>
        <p:nvGrpSpPr>
          <p:cNvPr id="7" name="Group 7"/>
          <p:cNvGrpSpPr/>
          <p:nvPr/>
        </p:nvGrpSpPr>
        <p:grpSpPr>
          <a:xfrm>
            <a:off x="1817900" y="5492103"/>
            <a:ext cx="1424407" cy="142440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E7A"/>
            </a:solidFill>
          </p:spPr>
          <p:txBody>
            <a:bodyPr/>
            <a:lstStyle/>
            <a:p>
              <a:endParaRPr lang="en-US"/>
            </a:p>
          </p:txBody>
        </p:sp>
        <p:sp>
          <p:nvSpPr>
            <p:cNvPr id="9" name="TextBox 9"/>
            <p:cNvSpPr txBox="1"/>
            <p:nvPr/>
          </p:nvSpPr>
          <p:spPr>
            <a:xfrm>
              <a:off x="76200" y="95250"/>
              <a:ext cx="660400" cy="641350"/>
            </a:xfrm>
            <a:prstGeom prst="rect">
              <a:avLst/>
            </a:prstGeom>
          </p:spPr>
          <p:txBody>
            <a:bodyPr lIns="50800" tIns="50800" rIns="50800" bIns="50800" rtlCol="0" anchor="ctr"/>
            <a:lstStyle/>
            <a:p>
              <a:pPr algn="ctr">
                <a:lnSpc>
                  <a:spcPts val="2553"/>
                </a:lnSpc>
              </a:pPr>
              <a:endParaRPr/>
            </a:p>
          </p:txBody>
        </p:sp>
      </p:grpSp>
      <p:grpSp>
        <p:nvGrpSpPr>
          <p:cNvPr id="10" name="Group 10"/>
          <p:cNvGrpSpPr/>
          <p:nvPr/>
        </p:nvGrpSpPr>
        <p:grpSpPr>
          <a:xfrm>
            <a:off x="4358750" y="4529575"/>
            <a:ext cx="1424407" cy="1424407"/>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E7A"/>
            </a:solidFill>
          </p:spPr>
          <p:txBody>
            <a:bodyPr/>
            <a:lstStyle/>
            <a:p>
              <a:endParaRPr lang="en-US"/>
            </a:p>
          </p:txBody>
        </p:sp>
        <p:sp>
          <p:nvSpPr>
            <p:cNvPr id="12" name="TextBox 12"/>
            <p:cNvSpPr txBox="1"/>
            <p:nvPr/>
          </p:nvSpPr>
          <p:spPr>
            <a:xfrm>
              <a:off x="76200" y="85725"/>
              <a:ext cx="660400" cy="650875"/>
            </a:xfrm>
            <a:prstGeom prst="rect">
              <a:avLst/>
            </a:prstGeom>
          </p:spPr>
          <p:txBody>
            <a:bodyPr lIns="50800" tIns="50800" rIns="50800" bIns="50800" rtlCol="0" anchor="ctr"/>
            <a:lstStyle/>
            <a:p>
              <a:pPr algn="ctr">
                <a:lnSpc>
                  <a:spcPts val="2553"/>
                </a:lnSpc>
              </a:pPr>
              <a:endParaRPr/>
            </a:p>
          </p:txBody>
        </p:sp>
      </p:grpSp>
      <p:grpSp>
        <p:nvGrpSpPr>
          <p:cNvPr id="13" name="Group 13"/>
          <p:cNvGrpSpPr/>
          <p:nvPr/>
        </p:nvGrpSpPr>
        <p:grpSpPr>
          <a:xfrm>
            <a:off x="6899419" y="5494903"/>
            <a:ext cx="1424407" cy="1424407"/>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E7A"/>
            </a:solidFill>
          </p:spPr>
          <p:txBody>
            <a:bodyPr/>
            <a:lstStyle/>
            <a:p>
              <a:endParaRPr lang="en-US"/>
            </a:p>
          </p:txBody>
        </p:sp>
        <p:sp>
          <p:nvSpPr>
            <p:cNvPr id="15" name="TextBox 15"/>
            <p:cNvSpPr txBox="1"/>
            <p:nvPr/>
          </p:nvSpPr>
          <p:spPr>
            <a:xfrm>
              <a:off x="76200" y="85725"/>
              <a:ext cx="660400" cy="650875"/>
            </a:xfrm>
            <a:prstGeom prst="rect">
              <a:avLst/>
            </a:prstGeom>
          </p:spPr>
          <p:txBody>
            <a:bodyPr lIns="50800" tIns="50800" rIns="50800" bIns="50800" rtlCol="0" anchor="ctr"/>
            <a:lstStyle/>
            <a:p>
              <a:pPr algn="ctr">
                <a:lnSpc>
                  <a:spcPts val="2553"/>
                </a:lnSpc>
              </a:pPr>
              <a:endParaRPr/>
            </a:p>
          </p:txBody>
        </p:sp>
      </p:grpSp>
      <p:grpSp>
        <p:nvGrpSpPr>
          <p:cNvPr id="16" name="Group 16"/>
          <p:cNvGrpSpPr/>
          <p:nvPr/>
        </p:nvGrpSpPr>
        <p:grpSpPr>
          <a:xfrm>
            <a:off x="9440716" y="4529575"/>
            <a:ext cx="1424407" cy="1424407"/>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E7A"/>
            </a:solidFill>
          </p:spPr>
          <p:txBody>
            <a:bodyPr/>
            <a:lstStyle/>
            <a:p>
              <a:endParaRPr lang="en-US"/>
            </a:p>
          </p:txBody>
        </p:sp>
        <p:sp>
          <p:nvSpPr>
            <p:cNvPr id="18" name="TextBox 18"/>
            <p:cNvSpPr txBox="1"/>
            <p:nvPr/>
          </p:nvSpPr>
          <p:spPr>
            <a:xfrm>
              <a:off x="76200" y="85725"/>
              <a:ext cx="660400" cy="650875"/>
            </a:xfrm>
            <a:prstGeom prst="rect">
              <a:avLst/>
            </a:prstGeom>
          </p:spPr>
          <p:txBody>
            <a:bodyPr lIns="50800" tIns="50800" rIns="50800" bIns="50800" rtlCol="0" anchor="ctr"/>
            <a:lstStyle/>
            <a:p>
              <a:pPr algn="ctr">
                <a:lnSpc>
                  <a:spcPts val="2553"/>
                </a:lnSpc>
              </a:pPr>
              <a:endParaRPr/>
            </a:p>
          </p:txBody>
        </p:sp>
      </p:grpSp>
      <p:grpSp>
        <p:nvGrpSpPr>
          <p:cNvPr id="19" name="Group 19"/>
          <p:cNvGrpSpPr/>
          <p:nvPr/>
        </p:nvGrpSpPr>
        <p:grpSpPr>
          <a:xfrm>
            <a:off x="11962335" y="5492103"/>
            <a:ext cx="1424407" cy="1424407"/>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E7A"/>
            </a:solidFill>
          </p:spPr>
          <p:txBody>
            <a:bodyPr/>
            <a:lstStyle/>
            <a:p>
              <a:endParaRPr lang="en-US"/>
            </a:p>
          </p:txBody>
        </p:sp>
        <p:sp>
          <p:nvSpPr>
            <p:cNvPr id="21" name="TextBox 21"/>
            <p:cNvSpPr txBox="1"/>
            <p:nvPr/>
          </p:nvSpPr>
          <p:spPr>
            <a:xfrm>
              <a:off x="76200" y="85725"/>
              <a:ext cx="660400" cy="650875"/>
            </a:xfrm>
            <a:prstGeom prst="rect">
              <a:avLst/>
            </a:prstGeom>
          </p:spPr>
          <p:txBody>
            <a:bodyPr lIns="50800" tIns="50800" rIns="50800" bIns="50800" rtlCol="0" anchor="ctr"/>
            <a:lstStyle/>
            <a:p>
              <a:pPr algn="ctr">
                <a:lnSpc>
                  <a:spcPts val="2553"/>
                </a:lnSpc>
              </a:pPr>
              <a:endParaRPr/>
            </a:p>
          </p:txBody>
        </p:sp>
      </p:grpSp>
      <p:grpSp>
        <p:nvGrpSpPr>
          <p:cNvPr id="22" name="Group 22"/>
          <p:cNvGrpSpPr/>
          <p:nvPr/>
        </p:nvGrpSpPr>
        <p:grpSpPr>
          <a:xfrm>
            <a:off x="14540395" y="4529575"/>
            <a:ext cx="1424407" cy="1424407"/>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E7A"/>
            </a:solidFill>
          </p:spPr>
          <p:txBody>
            <a:bodyPr/>
            <a:lstStyle/>
            <a:p>
              <a:endParaRPr lang="en-US"/>
            </a:p>
          </p:txBody>
        </p:sp>
        <p:sp>
          <p:nvSpPr>
            <p:cNvPr id="24" name="TextBox 24"/>
            <p:cNvSpPr txBox="1"/>
            <p:nvPr/>
          </p:nvSpPr>
          <p:spPr>
            <a:xfrm>
              <a:off x="76200" y="85725"/>
              <a:ext cx="660400" cy="650875"/>
            </a:xfrm>
            <a:prstGeom prst="rect">
              <a:avLst/>
            </a:prstGeom>
          </p:spPr>
          <p:txBody>
            <a:bodyPr lIns="50800" tIns="50800" rIns="50800" bIns="50800" rtlCol="0" anchor="ctr"/>
            <a:lstStyle/>
            <a:p>
              <a:pPr algn="ctr">
                <a:lnSpc>
                  <a:spcPts val="2553"/>
                </a:lnSpc>
              </a:pPr>
              <a:endParaRPr/>
            </a:p>
          </p:txBody>
        </p:sp>
      </p:grpSp>
      <p:sp>
        <p:nvSpPr>
          <p:cNvPr id="25" name="Freeform 25"/>
          <p:cNvSpPr/>
          <p:nvPr/>
        </p:nvSpPr>
        <p:spPr>
          <a:xfrm>
            <a:off x="248135" y="186185"/>
            <a:ext cx="2274896" cy="3456334"/>
          </a:xfrm>
          <a:custGeom>
            <a:avLst/>
            <a:gdLst/>
            <a:ahLst/>
            <a:cxnLst/>
            <a:rect l="l" t="t" r="r" b="b"/>
            <a:pathLst>
              <a:path w="2274896" h="3456334">
                <a:moveTo>
                  <a:pt x="0" y="0"/>
                </a:moveTo>
                <a:lnTo>
                  <a:pt x="2274897" y="0"/>
                </a:lnTo>
                <a:lnTo>
                  <a:pt x="2274897" y="3456334"/>
                </a:lnTo>
                <a:lnTo>
                  <a:pt x="0" y="34563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6" name="TextBox 26"/>
          <p:cNvSpPr txBox="1"/>
          <p:nvPr/>
        </p:nvSpPr>
        <p:spPr>
          <a:xfrm>
            <a:off x="4337283" y="1033138"/>
            <a:ext cx="11631273" cy="739902"/>
          </a:xfrm>
          <a:prstGeom prst="rect">
            <a:avLst/>
          </a:prstGeom>
        </p:spPr>
        <p:txBody>
          <a:bodyPr lIns="0" tIns="0" rIns="0" bIns="0" rtlCol="0" anchor="t">
            <a:spAutoFit/>
          </a:bodyPr>
          <a:lstStyle/>
          <a:p>
            <a:pPr algn="ctr">
              <a:lnSpc>
                <a:spcPts val="5544"/>
              </a:lnSpc>
            </a:pPr>
            <a:r>
              <a:rPr lang="en-US" sz="5600" spc="-112">
                <a:solidFill>
                  <a:srgbClr val="2A2E30"/>
                </a:solidFill>
                <a:latin typeface="Arsenal Bold"/>
              </a:rPr>
              <a:t>Project Group Contribution</a:t>
            </a:r>
          </a:p>
        </p:txBody>
      </p:sp>
      <p:sp>
        <p:nvSpPr>
          <p:cNvPr id="27" name="TextBox 27"/>
          <p:cNvSpPr txBox="1"/>
          <p:nvPr/>
        </p:nvSpPr>
        <p:spPr>
          <a:xfrm>
            <a:off x="824530" y="7140469"/>
            <a:ext cx="2781604" cy="375285"/>
          </a:xfrm>
          <a:prstGeom prst="rect">
            <a:avLst/>
          </a:prstGeom>
        </p:spPr>
        <p:txBody>
          <a:bodyPr lIns="0" tIns="0" rIns="0" bIns="0" rtlCol="0" anchor="t">
            <a:spAutoFit/>
          </a:bodyPr>
          <a:lstStyle/>
          <a:p>
            <a:pPr algn="ctr">
              <a:lnSpc>
                <a:spcPts val="2940"/>
              </a:lnSpc>
            </a:pPr>
            <a:r>
              <a:rPr lang="en-US" sz="2100">
                <a:solidFill>
                  <a:srgbClr val="2A2E30"/>
                </a:solidFill>
                <a:latin typeface="Poppins Bold"/>
              </a:rPr>
              <a:t>DATA COLLECTION</a:t>
            </a:r>
          </a:p>
        </p:txBody>
      </p:sp>
      <p:sp>
        <p:nvSpPr>
          <p:cNvPr id="28" name="TextBox 28"/>
          <p:cNvSpPr txBox="1"/>
          <p:nvPr/>
        </p:nvSpPr>
        <p:spPr>
          <a:xfrm>
            <a:off x="1817900" y="5889664"/>
            <a:ext cx="1424407" cy="524510"/>
          </a:xfrm>
          <a:prstGeom prst="rect">
            <a:avLst/>
          </a:prstGeom>
        </p:spPr>
        <p:txBody>
          <a:bodyPr lIns="0" tIns="0" rIns="0" bIns="0" rtlCol="0" anchor="t">
            <a:spAutoFit/>
          </a:bodyPr>
          <a:lstStyle/>
          <a:p>
            <a:pPr algn="ctr">
              <a:lnSpc>
                <a:spcPts val="4479"/>
              </a:lnSpc>
            </a:pPr>
            <a:r>
              <a:rPr lang="en-US" sz="2799">
                <a:solidFill>
                  <a:srgbClr val="2A2E30"/>
                </a:solidFill>
                <a:latin typeface="Radley"/>
              </a:rPr>
              <a:t>1</a:t>
            </a:r>
          </a:p>
        </p:txBody>
      </p:sp>
      <p:sp>
        <p:nvSpPr>
          <p:cNvPr id="29" name="TextBox 29"/>
          <p:cNvSpPr txBox="1"/>
          <p:nvPr/>
        </p:nvSpPr>
        <p:spPr>
          <a:xfrm>
            <a:off x="769660" y="7591954"/>
            <a:ext cx="4423755" cy="1495425"/>
          </a:xfrm>
          <a:prstGeom prst="rect">
            <a:avLst/>
          </a:prstGeom>
        </p:spPr>
        <p:txBody>
          <a:bodyPr lIns="0" tIns="0" rIns="0" bIns="0" rtlCol="0" anchor="t">
            <a:spAutoFit/>
          </a:bodyPr>
          <a:lstStyle/>
          <a:p>
            <a:pPr algn="l">
              <a:lnSpc>
                <a:spcPts val="2367"/>
              </a:lnSpc>
            </a:pPr>
            <a:r>
              <a:rPr lang="en-US" sz="1972">
                <a:solidFill>
                  <a:srgbClr val="2A2E30"/>
                </a:solidFill>
                <a:latin typeface="Poppins"/>
              </a:rPr>
              <a:t>•Obtain and clean dataset </a:t>
            </a:r>
          </a:p>
          <a:p>
            <a:pPr algn="l">
              <a:lnSpc>
                <a:spcPts val="2367"/>
              </a:lnSpc>
            </a:pPr>
            <a:r>
              <a:rPr lang="en-US" sz="1972">
                <a:solidFill>
                  <a:srgbClr val="2A2E30"/>
                </a:solidFill>
                <a:latin typeface="Poppins"/>
              </a:rPr>
              <a:t>•Source dataset </a:t>
            </a:r>
          </a:p>
          <a:p>
            <a:pPr algn="l">
              <a:lnSpc>
                <a:spcPts val="2367"/>
              </a:lnSpc>
            </a:pPr>
            <a:r>
              <a:rPr lang="en-US" sz="1972">
                <a:solidFill>
                  <a:srgbClr val="2A2E30"/>
                </a:solidFill>
                <a:latin typeface="Poppins"/>
              </a:rPr>
              <a:t>Worked: Dhanya V, Sriya</a:t>
            </a:r>
          </a:p>
          <a:p>
            <a:pPr algn="l">
              <a:lnSpc>
                <a:spcPts val="2367"/>
              </a:lnSpc>
            </a:pPr>
            <a:endParaRPr lang="en-US" sz="1972">
              <a:solidFill>
                <a:srgbClr val="2A2E30"/>
              </a:solidFill>
              <a:latin typeface="Poppins"/>
            </a:endParaRPr>
          </a:p>
          <a:p>
            <a:pPr algn="l">
              <a:lnSpc>
                <a:spcPts val="2367"/>
              </a:lnSpc>
            </a:pPr>
            <a:endParaRPr lang="en-US" sz="1972">
              <a:solidFill>
                <a:srgbClr val="2A2E30"/>
              </a:solidFill>
              <a:latin typeface="Poppins"/>
            </a:endParaRPr>
          </a:p>
        </p:txBody>
      </p:sp>
      <p:sp>
        <p:nvSpPr>
          <p:cNvPr id="30" name="TextBox 30"/>
          <p:cNvSpPr txBox="1"/>
          <p:nvPr/>
        </p:nvSpPr>
        <p:spPr>
          <a:xfrm>
            <a:off x="4367623" y="4927136"/>
            <a:ext cx="1424407" cy="524510"/>
          </a:xfrm>
          <a:prstGeom prst="rect">
            <a:avLst/>
          </a:prstGeom>
        </p:spPr>
        <p:txBody>
          <a:bodyPr lIns="0" tIns="0" rIns="0" bIns="0" rtlCol="0" anchor="t">
            <a:spAutoFit/>
          </a:bodyPr>
          <a:lstStyle/>
          <a:p>
            <a:pPr algn="ctr">
              <a:lnSpc>
                <a:spcPts val="4479"/>
              </a:lnSpc>
            </a:pPr>
            <a:r>
              <a:rPr lang="en-US" sz="2799">
                <a:solidFill>
                  <a:srgbClr val="2A2E30"/>
                </a:solidFill>
                <a:latin typeface="Radley"/>
              </a:rPr>
              <a:t>2</a:t>
            </a:r>
          </a:p>
        </p:txBody>
      </p:sp>
      <p:sp>
        <p:nvSpPr>
          <p:cNvPr id="31" name="TextBox 31"/>
          <p:cNvSpPr txBox="1"/>
          <p:nvPr/>
        </p:nvSpPr>
        <p:spPr>
          <a:xfrm>
            <a:off x="6886962" y="5903985"/>
            <a:ext cx="1424407" cy="524510"/>
          </a:xfrm>
          <a:prstGeom prst="rect">
            <a:avLst/>
          </a:prstGeom>
        </p:spPr>
        <p:txBody>
          <a:bodyPr lIns="0" tIns="0" rIns="0" bIns="0" rtlCol="0" anchor="t">
            <a:spAutoFit/>
          </a:bodyPr>
          <a:lstStyle/>
          <a:p>
            <a:pPr algn="ctr">
              <a:lnSpc>
                <a:spcPts val="4479"/>
              </a:lnSpc>
            </a:pPr>
            <a:r>
              <a:rPr lang="en-US" sz="2799">
                <a:solidFill>
                  <a:srgbClr val="2A2E30"/>
                </a:solidFill>
                <a:latin typeface="Radley"/>
              </a:rPr>
              <a:t>3</a:t>
            </a:r>
          </a:p>
        </p:txBody>
      </p:sp>
      <p:sp>
        <p:nvSpPr>
          <p:cNvPr id="32" name="TextBox 32"/>
          <p:cNvSpPr txBox="1"/>
          <p:nvPr/>
        </p:nvSpPr>
        <p:spPr>
          <a:xfrm>
            <a:off x="9453173" y="4912816"/>
            <a:ext cx="1424407" cy="524510"/>
          </a:xfrm>
          <a:prstGeom prst="rect">
            <a:avLst/>
          </a:prstGeom>
        </p:spPr>
        <p:txBody>
          <a:bodyPr lIns="0" tIns="0" rIns="0" bIns="0" rtlCol="0" anchor="t">
            <a:spAutoFit/>
          </a:bodyPr>
          <a:lstStyle/>
          <a:p>
            <a:pPr algn="ctr">
              <a:lnSpc>
                <a:spcPts val="4479"/>
              </a:lnSpc>
            </a:pPr>
            <a:r>
              <a:rPr lang="en-US" sz="2799">
                <a:solidFill>
                  <a:srgbClr val="2A2E30"/>
                </a:solidFill>
                <a:latin typeface="Radley"/>
              </a:rPr>
              <a:t>4</a:t>
            </a:r>
          </a:p>
        </p:txBody>
      </p:sp>
      <p:sp>
        <p:nvSpPr>
          <p:cNvPr id="33" name="TextBox 33"/>
          <p:cNvSpPr txBox="1"/>
          <p:nvPr/>
        </p:nvSpPr>
        <p:spPr>
          <a:xfrm>
            <a:off x="11974898" y="5889664"/>
            <a:ext cx="1424407" cy="524510"/>
          </a:xfrm>
          <a:prstGeom prst="rect">
            <a:avLst/>
          </a:prstGeom>
        </p:spPr>
        <p:txBody>
          <a:bodyPr lIns="0" tIns="0" rIns="0" bIns="0" rtlCol="0" anchor="t">
            <a:spAutoFit/>
          </a:bodyPr>
          <a:lstStyle/>
          <a:p>
            <a:pPr algn="ctr">
              <a:lnSpc>
                <a:spcPts val="4479"/>
              </a:lnSpc>
            </a:pPr>
            <a:r>
              <a:rPr lang="en-US" sz="2799">
                <a:solidFill>
                  <a:srgbClr val="2A2E30"/>
                </a:solidFill>
                <a:latin typeface="Radley"/>
              </a:rPr>
              <a:t>5</a:t>
            </a:r>
          </a:p>
        </p:txBody>
      </p:sp>
      <p:sp>
        <p:nvSpPr>
          <p:cNvPr id="34" name="TextBox 34"/>
          <p:cNvSpPr txBox="1"/>
          <p:nvPr/>
        </p:nvSpPr>
        <p:spPr>
          <a:xfrm>
            <a:off x="14540395" y="4927136"/>
            <a:ext cx="1424407" cy="524510"/>
          </a:xfrm>
          <a:prstGeom prst="rect">
            <a:avLst/>
          </a:prstGeom>
        </p:spPr>
        <p:txBody>
          <a:bodyPr lIns="0" tIns="0" rIns="0" bIns="0" rtlCol="0" anchor="t">
            <a:spAutoFit/>
          </a:bodyPr>
          <a:lstStyle/>
          <a:p>
            <a:pPr algn="ctr">
              <a:lnSpc>
                <a:spcPts val="4479"/>
              </a:lnSpc>
            </a:pPr>
            <a:r>
              <a:rPr lang="en-US" sz="2799">
                <a:solidFill>
                  <a:srgbClr val="2A2E30"/>
                </a:solidFill>
                <a:latin typeface="Radley"/>
              </a:rPr>
              <a:t>6</a:t>
            </a:r>
          </a:p>
        </p:txBody>
      </p:sp>
      <p:sp>
        <p:nvSpPr>
          <p:cNvPr id="35" name="TextBox 35"/>
          <p:cNvSpPr txBox="1"/>
          <p:nvPr/>
        </p:nvSpPr>
        <p:spPr>
          <a:xfrm>
            <a:off x="3319384" y="2367671"/>
            <a:ext cx="3194105" cy="375285"/>
          </a:xfrm>
          <a:prstGeom prst="rect">
            <a:avLst/>
          </a:prstGeom>
        </p:spPr>
        <p:txBody>
          <a:bodyPr lIns="0" tIns="0" rIns="0" bIns="0" rtlCol="0" anchor="t">
            <a:spAutoFit/>
          </a:bodyPr>
          <a:lstStyle/>
          <a:p>
            <a:pPr algn="ctr">
              <a:lnSpc>
                <a:spcPts val="2940"/>
              </a:lnSpc>
            </a:pPr>
            <a:r>
              <a:rPr lang="en-US" sz="2100">
                <a:solidFill>
                  <a:srgbClr val="2A2E30"/>
                </a:solidFill>
                <a:latin typeface="Poppins Bold"/>
              </a:rPr>
              <a:t>DATA PREPROCESSING</a:t>
            </a:r>
          </a:p>
        </p:txBody>
      </p:sp>
      <p:sp>
        <p:nvSpPr>
          <p:cNvPr id="36" name="TextBox 36"/>
          <p:cNvSpPr txBox="1"/>
          <p:nvPr/>
        </p:nvSpPr>
        <p:spPr>
          <a:xfrm>
            <a:off x="3319384" y="2823369"/>
            <a:ext cx="3621653" cy="1619250"/>
          </a:xfrm>
          <a:prstGeom prst="rect">
            <a:avLst/>
          </a:prstGeom>
        </p:spPr>
        <p:txBody>
          <a:bodyPr lIns="0" tIns="0" rIns="0" bIns="0" rtlCol="0" anchor="t">
            <a:spAutoFit/>
          </a:bodyPr>
          <a:lstStyle/>
          <a:p>
            <a:pPr algn="l">
              <a:lnSpc>
                <a:spcPts val="1827"/>
              </a:lnSpc>
            </a:pPr>
            <a:r>
              <a:rPr lang="en-US" sz="1522">
                <a:solidFill>
                  <a:srgbClr val="2A2E30"/>
                </a:solidFill>
                <a:latin typeface="Poppins"/>
              </a:rPr>
              <a:t>•Identify and handle missing values </a:t>
            </a:r>
          </a:p>
          <a:p>
            <a:pPr algn="l">
              <a:lnSpc>
                <a:spcPts val="1827"/>
              </a:lnSpc>
            </a:pPr>
            <a:r>
              <a:rPr lang="en-US" sz="1522">
                <a:solidFill>
                  <a:srgbClr val="2A2E30"/>
                </a:solidFill>
                <a:latin typeface="Poppins"/>
              </a:rPr>
              <a:t>•Standardize formats </a:t>
            </a:r>
          </a:p>
          <a:p>
            <a:pPr algn="l">
              <a:lnSpc>
                <a:spcPts val="1827"/>
              </a:lnSpc>
            </a:pPr>
            <a:r>
              <a:rPr lang="en-US" sz="1522">
                <a:solidFill>
                  <a:srgbClr val="2A2E30"/>
                </a:solidFill>
                <a:latin typeface="Poppins"/>
              </a:rPr>
              <a:t>•Filter outlier data points </a:t>
            </a:r>
          </a:p>
          <a:p>
            <a:pPr algn="l">
              <a:lnSpc>
                <a:spcPts val="1827"/>
              </a:lnSpc>
            </a:pPr>
            <a:r>
              <a:rPr lang="en-US" sz="1522">
                <a:solidFill>
                  <a:srgbClr val="2A2E30"/>
                </a:solidFill>
                <a:latin typeface="Poppins"/>
              </a:rPr>
              <a:t>•In-depth Analysis</a:t>
            </a:r>
          </a:p>
          <a:p>
            <a:pPr algn="l">
              <a:lnSpc>
                <a:spcPts val="1827"/>
              </a:lnSpc>
            </a:pPr>
            <a:endParaRPr lang="en-US" sz="1522">
              <a:solidFill>
                <a:srgbClr val="2A2E30"/>
              </a:solidFill>
              <a:latin typeface="Poppins"/>
            </a:endParaRPr>
          </a:p>
          <a:p>
            <a:pPr algn="l">
              <a:lnSpc>
                <a:spcPts val="1827"/>
              </a:lnSpc>
            </a:pPr>
            <a:r>
              <a:rPr lang="en-US" sz="1522">
                <a:solidFill>
                  <a:srgbClr val="2A2E30"/>
                </a:solidFill>
                <a:latin typeface="Poppins"/>
              </a:rPr>
              <a:t>Worked: Dhanya V, Sriya</a:t>
            </a:r>
          </a:p>
          <a:p>
            <a:pPr algn="ctr">
              <a:lnSpc>
                <a:spcPts val="1827"/>
              </a:lnSpc>
            </a:pPr>
            <a:endParaRPr lang="en-US" sz="1522">
              <a:solidFill>
                <a:srgbClr val="2A2E30"/>
              </a:solidFill>
              <a:latin typeface="Poppins"/>
            </a:endParaRPr>
          </a:p>
        </p:txBody>
      </p:sp>
      <p:sp>
        <p:nvSpPr>
          <p:cNvPr id="37" name="TextBox 37"/>
          <p:cNvSpPr txBox="1"/>
          <p:nvPr/>
        </p:nvSpPr>
        <p:spPr>
          <a:xfrm>
            <a:off x="5851180" y="7140469"/>
            <a:ext cx="3574915" cy="375285"/>
          </a:xfrm>
          <a:prstGeom prst="rect">
            <a:avLst/>
          </a:prstGeom>
        </p:spPr>
        <p:txBody>
          <a:bodyPr lIns="0" tIns="0" rIns="0" bIns="0" rtlCol="0" anchor="t">
            <a:spAutoFit/>
          </a:bodyPr>
          <a:lstStyle/>
          <a:p>
            <a:pPr algn="ctr">
              <a:lnSpc>
                <a:spcPts val="2940"/>
              </a:lnSpc>
            </a:pPr>
            <a:r>
              <a:rPr lang="en-US" sz="2100">
                <a:solidFill>
                  <a:srgbClr val="2A2E30"/>
                </a:solidFill>
                <a:latin typeface="Poppins Bold"/>
              </a:rPr>
              <a:t>EXPLORATORY ANALYSIS</a:t>
            </a:r>
          </a:p>
        </p:txBody>
      </p:sp>
      <p:sp>
        <p:nvSpPr>
          <p:cNvPr id="38" name="TextBox 38"/>
          <p:cNvSpPr txBox="1"/>
          <p:nvPr/>
        </p:nvSpPr>
        <p:spPr>
          <a:xfrm>
            <a:off x="5851180" y="7601479"/>
            <a:ext cx="3948401" cy="2733675"/>
          </a:xfrm>
          <a:prstGeom prst="rect">
            <a:avLst/>
          </a:prstGeom>
        </p:spPr>
        <p:txBody>
          <a:bodyPr lIns="0" tIns="0" rIns="0" bIns="0" rtlCol="0" anchor="t">
            <a:spAutoFit/>
          </a:bodyPr>
          <a:lstStyle/>
          <a:p>
            <a:pPr algn="l">
              <a:lnSpc>
                <a:spcPts val="1964"/>
              </a:lnSpc>
            </a:pPr>
            <a:r>
              <a:rPr lang="en-US" sz="1637">
                <a:solidFill>
                  <a:srgbClr val="2A2E30"/>
                </a:solidFill>
                <a:latin typeface="Poppins"/>
              </a:rPr>
              <a:t>•Generate statistical summaries </a:t>
            </a:r>
          </a:p>
          <a:p>
            <a:pPr algn="l">
              <a:lnSpc>
                <a:spcPts val="1964"/>
              </a:lnSpc>
            </a:pPr>
            <a:r>
              <a:rPr lang="en-US" sz="1637">
                <a:solidFill>
                  <a:srgbClr val="2A2E30"/>
                </a:solidFill>
                <a:latin typeface="Poppins"/>
              </a:rPr>
              <a:t>•Create visualizations by location and date/time attributes </a:t>
            </a:r>
          </a:p>
          <a:p>
            <a:pPr algn="l">
              <a:lnSpc>
                <a:spcPts val="1964"/>
              </a:lnSpc>
            </a:pPr>
            <a:r>
              <a:rPr lang="en-US" sz="1637">
                <a:solidFill>
                  <a:srgbClr val="2A2E30"/>
                </a:solidFill>
                <a:latin typeface="Poppins"/>
              </a:rPr>
              <a:t>•Surface early insights into relationships</a:t>
            </a:r>
          </a:p>
          <a:p>
            <a:pPr algn="l">
              <a:lnSpc>
                <a:spcPts val="1964"/>
              </a:lnSpc>
            </a:pPr>
            <a:r>
              <a:rPr lang="en-US" sz="1637">
                <a:solidFill>
                  <a:srgbClr val="2A2E30"/>
                </a:solidFill>
                <a:latin typeface="Poppins"/>
              </a:rPr>
              <a:t>•Identify most earthquake prone countries/regions</a:t>
            </a:r>
          </a:p>
          <a:p>
            <a:pPr algn="l">
              <a:lnSpc>
                <a:spcPts val="1964"/>
              </a:lnSpc>
            </a:pPr>
            <a:endParaRPr lang="en-US" sz="1637">
              <a:solidFill>
                <a:srgbClr val="2A2E30"/>
              </a:solidFill>
              <a:latin typeface="Poppins"/>
            </a:endParaRPr>
          </a:p>
          <a:p>
            <a:pPr algn="l">
              <a:lnSpc>
                <a:spcPts val="1964"/>
              </a:lnSpc>
            </a:pPr>
            <a:r>
              <a:rPr lang="en-US" sz="1637">
                <a:solidFill>
                  <a:srgbClr val="2A2E30"/>
                </a:solidFill>
                <a:latin typeface="Poppins"/>
              </a:rPr>
              <a:t>Worked: Dhanya M , Sriya</a:t>
            </a:r>
          </a:p>
          <a:p>
            <a:pPr algn="l">
              <a:lnSpc>
                <a:spcPts val="1964"/>
              </a:lnSpc>
            </a:pPr>
            <a:endParaRPr lang="en-US" sz="1637">
              <a:solidFill>
                <a:srgbClr val="2A2E30"/>
              </a:solidFill>
              <a:latin typeface="Poppins"/>
            </a:endParaRPr>
          </a:p>
          <a:p>
            <a:pPr algn="l">
              <a:lnSpc>
                <a:spcPts val="1964"/>
              </a:lnSpc>
            </a:pPr>
            <a:endParaRPr lang="en-US" sz="1637">
              <a:solidFill>
                <a:srgbClr val="2A2E30"/>
              </a:solidFill>
              <a:latin typeface="Poppins"/>
            </a:endParaRPr>
          </a:p>
        </p:txBody>
      </p:sp>
      <p:sp>
        <p:nvSpPr>
          <p:cNvPr id="39" name="TextBox 39"/>
          <p:cNvSpPr txBox="1"/>
          <p:nvPr/>
        </p:nvSpPr>
        <p:spPr>
          <a:xfrm>
            <a:off x="8484311" y="2095659"/>
            <a:ext cx="3169066" cy="746760"/>
          </a:xfrm>
          <a:prstGeom prst="rect">
            <a:avLst/>
          </a:prstGeom>
        </p:spPr>
        <p:txBody>
          <a:bodyPr lIns="0" tIns="0" rIns="0" bIns="0" rtlCol="0" anchor="t">
            <a:spAutoFit/>
          </a:bodyPr>
          <a:lstStyle/>
          <a:p>
            <a:pPr algn="ctr">
              <a:lnSpc>
                <a:spcPts val="2940"/>
              </a:lnSpc>
            </a:pPr>
            <a:r>
              <a:rPr lang="en-US" sz="2100">
                <a:solidFill>
                  <a:srgbClr val="2A2E30"/>
                </a:solidFill>
                <a:latin typeface="Poppins Bold"/>
              </a:rPr>
              <a:t> MACHINE LEARNING ANALYSIS</a:t>
            </a:r>
          </a:p>
        </p:txBody>
      </p:sp>
      <p:sp>
        <p:nvSpPr>
          <p:cNvPr id="40" name="TextBox 40"/>
          <p:cNvSpPr txBox="1"/>
          <p:nvPr/>
        </p:nvSpPr>
        <p:spPr>
          <a:xfrm>
            <a:off x="8323826" y="2823369"/>
            <a:ext cx="4269605" cy="1619250"/>
          </a:xfrm>
          <a:prstGeom prst="rect">
            <a:avLst/>
          </a:prstGeom>
        </p:spPr>
        <p:txBody>
          <a:bodyPr lIns="0" tIns="0" rIns="0" bIns="0" rtlCol="0" anchor="t">
            <a:spAutoFit/>
          </a:bodyPr>
          <a:lstStyle/>
          <a:p>
            <a:pPr algn="l">
              <a:lnSpc>
                <a:spcPts val="2110"/>
              </a:lnSpc>
            </a:pPr>
            <a:r>
              <a:rPr lang="en-US" sz="1758">
                <a:solidFill>
                  <a:srgbClr val="2A2E30"/>
                </a:solidFill>
                <a:latin typeface="Poppins"/>
              </a:rPr>
              <a:t>•Clustering </a:t>
            </a:r>
          </a:p>
          <a:p>
            <a:pPr algn="l">
              <a:lnSpc>
                <a:spcPts val="2110"/>
              </a:lnSpc>
            </a:pPr>
            <a:r>
              <a:rPr lang="en-US" sz="1758">
                <a:solidFill>
                  <a:srgbClr val="2A2E30"/>
                </a:solidFill>
                <a:latin typeface="Poppins"/>
              </a:rPr>
              <a:t>• random forest regression model </a:t>
            </a:r>
          </a:p>
          <a:p>
            <a:pPr algn="l">
              <a:lnSpc>
                <a:spcPts val="2110"/>
              </a:lnSpc>
            </a:pPr>
            <a:r>
              <a:rPr lang="en-US" sz="1758">
                <a:solidFill>
                  <a:srgbClr val="2A2E30"/>
                </a:solidFill>
                <a:latin typeface="Poppins"/>
              </a:rPr>
              <a:t>• Decision tree classifier</a:t>
            </a:r>
          </a:p>
          <a:p>
            <a:pPr algn="l">
              <a:lnSpc>
                <a:spcPts val="2110"/>
              </a:lnSpc>
            </a:pPr>
            <a:endParaRPr lang="en-US" sz="1758">
              <a:solidFill>
                <a:srgbClr val="2A2E30"/>
              </a:solidFill>
              <a:latin typeface="Poppins"/>
            </a:endParaRPr>
          </a:p>
          <a:p>
            <a:pPr algn="l">
              <a:lnSpc>
                <a:spcPts val="2110"/>
              </a:lnSpc>
            </a:pPr>
            <a:r>
              <a:rPr lang="en-US" sz="1758">
                <a:solidFill>
                  <a:srgbClr val="2A2E30"/>
                </a:solidFill>
                <a:latin typeface="Poppins"/>
              </a:rPr>
              <a:t>Worked: Dhanya M, Dhanya V</a:t>
            </a:r>
          </a:p>
          <a:p>
            <a:pPr algn="l">
              <a:lnSpc>
                <a:spcPts val="2110"/>
              </a:lnSpc>
            </a:pPr>
            <a:endParaRPr lang="en-US" sz="1758">
              <a:solidFill>
                <a:srgbClr val="2A2E30"/>
              </a:solidFill>
              <a:latin typeface="Poppins"/>
            </a:endParaRPr>
          </a:p>
        </p:txBody>
      </p:sp>
      <p:sp>
        <p:nvSpPr>
          <p:cNvPr id="41" name="TextBox 41"/>
          <p:cNvSpPr txBox="1"/>
          <p:nvPr/>
        </p:nvSpPr>
        <p:spPr>
          <a:xfrm>
            <a:off x="11653377" y="7140469"/>
            <a:ext cx="2042322" cy="375285"/>
          </a:xfrm>
          <a:prstGeom prst="rect">
            <a:avLst/>
          </a:prstGeom>
        </p:spPr>
        <p:txBody>
          <a:bodyPr lIns="0" tIns="0" rIns="0" bIns="0" rtlCol="0" anchor="t">
            <a:spAutoFit/>
          </a:bodyPr>
          <a:lstStyle/>
          <a:p>
            <a:pPr algn="ctr">
              <a:lnSpc>
                <a:spcPts val="2940"/>
              </a:lnSpc>
            </a:pPr>
            <a:r>
              <a:rPr lang="en-US" sz="2100">
                <a:solidFill>
                  <a:srgbClr val="2A2E30"/>
                </a:solidFill>
                <a:latin typeface="Poppins Bold"/>
              </a:rPr>
              <a:t>INSIGHTS</a:t>
            </a:r>
          </a:p>
        </p:txBody>
      </p:sp>
      <p:sp>
        <p:nvSpPr>
          <p:cNvPr id="42" name="TextBox 42"/>
          <p:cNvSpPr txBox="1"/>
          <p:nvPr/>
        </p:nvSpPr>
        <p:spPr>
          <a:xfrm>
            <a:off x="10914096" y="7601479"/>
            <a:ext cx="3626299" cy="695325"/>
          </a:xfrm>
          <a:prstGeom prst="rect">
            <a:avLst/>
          </a:prstGeom>
        </p:spPr>
        <p:txBody>
          <a:bodyPr lIns="0" tIns="0" rIns="0" bIns="0" rtlCol="0" anchor="t">
            <a:spAutoFit/>
          </a:bodyPr>
          <a:lstStyle/>
          <a:p>
            <a:pPr algn="l">
              <a:lnSpc>
                <a:spcPts val="1868"/>
              </a:lnSpc>
            </a:pPr>
            <a:r>
              <a:rPr lang="en-US" sz="1557">
                <a:solidFill>
                  <a:srgbClr val="2A2E30"/>
                </a:solidFill>
                <a:latin typeface="Poppins"/>
              </a:rPr>
              <a:t>•Brainstorming additional analyses </a:t>
            </a:r>
          </a:p>
          <a:p>
            <a:pPr algn="l">
              <a:lnSpc>
                <a:spcPts val="1868"/>
              </a:lnSpc>
            </a:pPr>
            <a:r>
              <a:rPr lang="en-US" sz="1557">
                <a:solidFill>
                  <a:srgbClr val="2A2E30"/>
                </a:solidFill>
                <a:latin typeface="Poppins"/>
              </a:rPr>
              <a:t>•Reviewing results as a team </a:t>
            </a:r>
          </a:p>
          <a:p>
            <a:pPr algn="l">
              <a:lnSpc>
                <a:spcPts val="1868"/>
              </a:lnSpc>
            </a:pPr>
            <a:endParaRPr lang="en-US" sz="1557">
              <a:solidFill>
                <a:srgbClr val="2A2E30"/>
              </a:solidFill>
              <a:latin typeface="Poppins"/>
            </a:endParaRPr>
          </a:p>
        </p:txBody>
      </p:sp>
      <p:sp>
        <p:nvSpPr>
          <p:cNvPr id="43" name="TextBox 43"/>
          <p:cNvSpPr txBox="1"/>
          <p:nvPr/>
        </p:nvSpPr>
        <p:spPr>
          <a:xfrm>
            <a:off x="13922480" y="2854961"/>
            <a:ext cx="2042322" cy="523876"/>
          </a:xfrm>
          <a:prstGeom prst="rect">
            <a:avLst/>
          </a:prstGeom>
        </p:spPr>
        <p:txBody>
          <a:bodyPr lIns="0" tIns="0" rIns="0" bIns="0" rtlCol="0" anchor="t">
            <a:spAutoFit/>
          </a:bodyPr>
          <a:lstStyle/>
          <a:p>
            <a:pPr algn="ctr">
              <a:lnSpc>
                <a:spcPts val="4199"/>
              </a:lnSpc>
            </a:pPr>
            <a:r>
              <a:rPr lang="en-US" sz="2999">
                <a:solidFill>
                  <a:srgbClr val="2A2E30"/>
                </a:solidFill>
                <a:latin typeface="Poppins Bold"/>
              </a:rPr>
              <a:t>REPORT</a:t>
            </a:r>
          </a:p>
        </p:txBody>
      </p:sp>
      <p:sp>
        <p:nvSpPr>
          <p:cNvPr id="44" name="TextBox 44"/>
          <p:cNvSpPr txBox="1"/>
          <p:nvPr/>
        </p:nvSpPr>
        <p:spPr>
          <a:xfrm>
            <a:off x="13738414" y="3824175"/>
            <a:ext cx="3520886" cy="476250"/>
          </a:xfrm>
          <a:prstGeom prst="rect">
            <a:avLst/>
          </a:prstGeom>
        </p:spPr>
        <p:txBody>
          <a:bodyPr lIns="0" tIns="0" rIns="0" bIns="0" rtlCol="0" anchor="t">
            <a:spAutoFit/>
          </a:bodyPr>
          <a:lstStyle/>
          <a:p>
            <a:pPr algn="just">
              <a:lnSpc>
                <a:spcPts val="1919"/>
              </a:lnSpc>
            </a:pPr>
            <a:r>
              <a:rPr lang="en-US" sz="1599">
                <a:solidFill>
                  <a:srgbClr val="2A2E30"/>
                </a:solidFill>
                <a:latin typeface="Radley"/>
              </a:rPr>
              <a:t>•Compiling final report</a:t>
            </a:r>
          </a:p>
          <a:p>
            <a:pPr algn="just">
              <a:lnSpc>
                <a:spcPts val="1919"/>
              </a:lnSpc>
            </a:pPr>
            <a:endParaRPr lang="en-US" sz="1599">
              <a:solidFill>
                <a:srgbClr val="2A2E30"/>
              </a:solidFill>
              <a:latin typeface="Radley"/>
            </a:endParaRPr>
          </a:p>
        </p:txBody>
      </p:sp>
      <p:sp>
        <p:nvSpPr>
          <p:cNvPr id="45" name="Freeform 45"/>
          <p:cNvSpPr/>
          <p:nvPr/>
        </p:nvSpPr>
        <p:spPr>
          <a:xfrm flipH="1" flipV="1">
            <a:off x="12595996" y="3636303"/>
            <a:ext cx="6897531" cy="6897531"/>
          </a:xfrm>
          <a:custGeom>
            <a:avLst/>
            <a:gdLst/>
            <a:ahLst/>
            <a:cxnLst/>
            <a:rect l="l" t="t" r="r" b="b"/>
            <a:pathLst>
              <a:path w="6897531" h="6897531">
                <a:moveTo>
                  <a:pt x="6897530" y="6897530"/>
                </a:moveTo>
                <a:lnTo>
                  <a:pt x="0" y="6897530"/>
                </a:lnTo>
                <a:lnTo>
                  <a:pt x="0" y="0"/>
                </a:lnTo>
                <a:lnTo>
                  <a:pt x="6897530" y="0"/>
                </a:lnTo>
                <a:lnTo>
                  <a:pt x="6897530" y="689753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AFAF5"/>
        </a:solidFill>
        <a:effectLst/>
      </p:bgPr>
    </p:bg>
    <p:spTree>
      <p:nvGrpSpPr>
        <p:cNvPr id="1" name=""/>
        <p:cNvGrpSpPr/>
        <p:nvPr/>
      </p:nvGrpSpPr>
      <p:grpSpPr>
        <a:xfrm>
          <a:off x="0" y="0"/>
          <a:ext cx="0" cy="0"/>
          <a:chOff x="0" y="0"/>
          <a:chExt cx="0" cy="0"/>
        </a:xfrm>
      </p:grpSpPr>
      <p:sp>
        <p:nvSpPr>
          <p:cNvPr id="2" name="Freeform 2"/>
          <p:cNvSpPr/>
          <p:nvPr/>
        </p:nvSpPr>
        <p:spPr>
          <a:xfrm>
            <a:off x="0" y="0"/>
            <a:ext cx="4476458" cy="4476458"/>
          </a:xfrm>
          <a:custGeom>
            <a:avLst/>
            <a:gdLst/>
            <a:ahLst/>
            <a:cxnLst/>
            <a:rect l="l" t="t" r="r" b="b"/>
            <a:pathLst>
              <a:path w="4476458" h="4476458">
                <a:moveTo>
                  <a:pt x="0" y="0"/>
                </a:moveTo>
                <a:lnTo>
                  <a:pt x="4476458" y="0"/>
                </a:lnTo>
                <a:lnTo>
                  <a:pt x="4476458" y="4476458"/>
                </a:lnTo>
                <a:lnTo>
                  <a:pt x="0" y="44764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flipV="1">
            <a:off x="13502348" y="5501348"/>
            <a:ext cx="4785652" cy="4785652"/>
          </a:xfrm>
          <a:custGeom>
            <a:avLst/>
            <a:gdLst/>
            <a:ahLst/>
            <a:cxnLst/>
            <a:rect l="l" t="t" r="r" b="b"/>
            <a:pathLst>
              <a:path w="4785652" h="4785652">
                <a:moveTo>
                  <a:pt x="4785652" y="4785652"/>
                </a:moveTo>
                <a:lnTo>
                  <a:pt x="0" y="4785652"/>
                </a:lnTo>
                <a:lnTo>
                  <a:pt x="0" y="0"/>
                </a:lnTo>
                <a:lnTo>
                  <a:pt x="4785652" y="0"/>
                </a:lnTo>
                <a:lnTo>
                  <a:pt x="4785652" y="478565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5624299" y="617124"/>
            <a:ext cx="7575187" cy="1032701"/>
          </a:xfrm>
          <a:prstGeom prst="rect">
            <a:avLst/>
          </a:prstGeom>
        </p:spPr>
        <p:txBody>
          <a:bodyPr lIns="0" tIns="0" rIns="0" bIns="0" rtlCol="0" anchor="t">
            <a:spAutoFit/>
          </a:bodyPr>
          <a:lstStyle/>
          <a:p>
            <a:pPr algn="ctr">
              <a:lnSpc>
                <a:spcPts val="6793"/>
              </a:lnSpc>
            </a:pPr>
            <a:r>
              <a:rPr lang="en-US" sz="8184" spc="163">
                <a:solidFill>
                  <a:srgbClr val="393A38"/>
                </a:solidFill>
                <a:latin typeface="Poppins Bold"/>
              </a:rPr>
              <a:t>REFERENCES</a:t>
            </a:r>
          </a:p>
        </p:txBody>
      </p:sp>
      <p:sp>
        <p:nvSpPr>
          <p:cNvPr id="5" name="TextBox 5"/>
          <p:cNvSpPr txBox="1"/>
          <p:nvPr/>
        </p:nvSpPr>
        <p:spPr>
          <a:xfrm>
            <a:off x="1520369" y="1957616"/>
            <a:ext cx="15247262" cy="8132988"/>
          </a:xfrm>
          <a:prstGeom prst="rect">
            <a:avLst/>
          </a:prstGeom>
        </p:spPr>
        <p:txBody>
          <a:bodyPr lIns="0" tIns="0" rIns="0" bIns="0" rtlCol="0" anchor="t">
            <a:spAutoFit/>
          </a:bodyPr>
          <a:lstStyle/>
          <a:p>
            <a:pPr marL="663899" lvl="1" indent="-331950" algn="l">
              <a:lnSpc>
                <a:spcPts val="4305"/>
              </a:lnSpc>
              <a:buFont typeface="Arial"/>
              <a:buChar char="•"/>
            </a:pPr>
            <a:r>
              <a:rPr lang="en-US" sz="3075">
                <a:solidFill>
                  <a:srgbClr val="393A38"/>
                </a:solidFill>
                <a:latin typeface="Poppins"/>
              </a:rPr>
              <a:t>R, S. E. (2024, April 19). Understand random forest algorithms with examples (Updated 2024). Analytics Vidhya. https://www.analyticsvidhya.com/blog/2021/06/understanding-random-forest/</a:t>
            </a:r>
          </a:p>
          <a:p>
            <a:pPr algn="l">
              <a:lnSpc>
                <a:spcPts val="4305"/>
              </a:lnSpc>
            </a:pPr>
            <a:endParaRPr lang="en-US" sz="3075">
              <a:solidFill>
                <a:srgbClr val="393A38"/>
              </a:solidFill>
              <a:latin typeface="Poppins"/>
            </a:endParaRPr>
          </a:p>
          <a:p>
            <a:pPr marL="663899" lvl="1" indent="-331950" algn="l">
              <a:lnSpc>
                <a:spcPts val="4305"/>
              </a:lnSpc>
              <a:buFont typeface="Arial"/>
              <a:buChar char="•"/>
            </a:pPr>
            <a:r>
              <a:rPr lang="en-US" sz="3075">
                <a:solidFill>
                  <a:srgbClr val="393A38"/>
                </a:solidFill>
                <a:latin typeface="Poppins"/>
              </a:rPr>
              <a:t>Patil, P. (2022, May 30). What is Exploratory Data Analysis? - Towards Data Science. Medium. https://towardsdatascience.com/exploratory-data-analysis-8fc1cb20fd15</a:t>
            </a:r>
          </a:p>
          <a:p>
            <a:pPr algn="l">
              <a:lnSpc>
                <a:spcPts val="4305"/>
              </a:lnSpc>
            </a:pPr>
            <a:endParaRPr lang="en-US" sz="3075">
              <a:solidFill>
                <a:srgbClr val="393A38"/>
              </a:solidFill>
              <a:latin typeface="Poppins"/>
            </a:endParaRPr>
          </a:p>
          <a:p>
            <a:pPr marL="663899" lvl="1" indent="-331950" algn="l">
              <a:lnSpc>
                <a:spcPts val="4305"/>
              </a:lnSpc>
              <a:buFont typeface="Arial"/>
              <a:buChar char="•"/>
            </a:pPr>
            <a:r>
              <a:rPr lang="en-US" sz="3075">
                <a:solidFill>
                  <a:srgbClr val="393A38"/>
                </a:solidFill>
                <a:latin typeface="Poppins"/>
              </a:rPr>
              <a:t>GeeksforGeeks. (2023a, May 6). Data preprocessing in data mining. GeeksforGeeks. https://www.geeksforgeeks.org/data-preprocessing-in-data-mining/</a:t>
            </a:r>
          </a:p>
          <a:p>
            <a:pPr algn="l">
              <a:lnSpc>
                <a:spcPts val="4305"/>
              </a:lnSpc>
            </a:pPr>
            <a:endParaRPr lang="en-US" sz="3075">
              <a:solidFill>
                <a:srgbClr val="393A38"/>
              </a:solidFill>
              <a:latin typeface="Poppins"/>
            </a:endParaRPr>
          </a:p>
          <a:p>
            <a:pPr algn="l">
              <a:lnSpc>
                <a:spcPts val="4305"/>
              </a:lnSpc>
            </a:pPr>
            <a:endParaRPr lang="en-US" sz="3075">
              <a:solidFill>
                <a:srgbClr val="393A38"/>
              </a:solidFill>
              <a:latin typeface="Poppins"/>
            </a:endParaRPr>
          </a:p>
          <a:p>
            <a:pPr algn="l">
              <a:lnSpc>
                <a:spcPts val="4305"/>
              </a:lnSpc>
            </a:pPr>
            <a:endParaRPr lang="en-US" sz="3075">
              <a:solidFill>
                <a:srgbClr val="393A38"/>
              </a:solidFill>
              <a:latin typeface="Poppi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AFAF5"/>
        </a:solidFill>
        <a:effectLst/>
      </p:bgPr>
    </p:bg>
    <p:spTree>
      <p:nvGrpSpPr>
        <p:cNvPr id="1" name=""/>
        <p:cNvGrpSpPr/>
        <p:nvPr/>
      </p:nvGrpSpPr>
      <p:grpSpPr>
        <a:xfrm>
          <a:off x="0" y="0"/>
          <a:ext cx="0" cy="0"/>
          <a:chOff x="0" y="0"/>
          <a:chExt cx="0" cy="0"/>
        </a:xfrm>
      </p:grpSpPr>
      <p:sp>
        <p:nvSpPr>
          <p:cNvPr id="2" name="Freeform 2"/>
          <p:cNvSpPr/>
          <p:nvPr/>
        </p:nvSpPr>
        <p:spPr>
          <a:xfrm>
            <a:off x="0" y="0"/>
            <a:ext cx="4533608" cy="4533608"/>
          </a:xfrm>
          <a:custGeom>
            <a:avLst/>
            <a:gdLst/>
            <a:ahLst/>
            <a:cxnLst/>
            <a:rect l="l" t="t" r="r" b="b"/>
            <a:pathLst>
              <a:path w="4533608" h="4533608">
                <a:moveTo>
                  <a:pt x="0" y="0"/>
                </a:moveTo>
                <a:lnTo>
                  <a:pt x="4533608" y="0"/>
                </a:lnTo>
                <a:lnTo>
                  <a:pt x="4533608" y="4533608"/>
                </a:lnTo>
                <a:lnTo>
                  <a:pt x="0" y="45336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flipV="1">
            <a:off x="12003253" y="4002253"/>
            <a:ext cx="6284747" cy="6284747"/>
          </a:xfrm>
          <a:custGeom>
            <a:avLst/>
            <a:gdLst/>
            <a:ahLst/>
            <a:cxnLst/>
            <a:rect l="l" t="t" r="r" b="b"/>
            <a:pathLst>
              <a:path w="6284747" h="6284747">
                <a:moveTo>
                  <a:pt x="6284747" y="6284747"/>
                </a:moveTo>
                <a:lnTo>
                  <a:pt x="0" y="6284747"/>
                </a:lnTo>
                <a:lnTo>
                  <a:pt x="0" y="0"/>
                </a:lnTo>
                <a:lnTo>
                  <a:pt x="6284747" y="0"/>
                </a:lnTo>
                <a:lnTo>
                  <a:pt x="6284747" y="628474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0767220" y="1028700"/>
            <a:ext cx="6492080" cy="8229600"/>
            <a:chOff x="0" y="0"/>
            <a:chExt cx="812800" cy="1030335"/>
          </a:xfrm>
        </p:grpSpPr>
        <p:sp>
          <p:nvSpPr>
            <p:cNvPr id="5" name="Freeform 5"/>
            <p:cNvSpPr/>
            <p:nvPr/>
          </p:nvSpPr>
          <p:spPr>
            <a:xfrm>
              <a:off x="0" y="0"/>
              <a:ext cx="812800" cy="1030335"/>
            </a:xfrm>
            <a:custGeom>
              <a:avLst/>
              <a:gdLst/>
              <a:ahLst/>
              <a:cxnLst/>
              <a:rect l="l" t="t" r="r" b="b"/>
              <a:pathLst>
                <a:path w="812800" h="1030335">
                  <a:moveTo>
                    <a:pt x="0" y="0"/>
                  </a:moveTo>
                  <a:lnTo>
                    <a:pt x="812800" y="0"/>
                  </a:lnTo>
                  <a:lnTo>
                    <a:pt x="812800" y="1030335"/>
                  </a:lnTo>
                  <a:lnTo>
                    <a:pt x="0" y="1030335"/>
                  </a:lnTo>
                  <a:close/>
                </a:path>
              </a:pathLst>
            </a:custGeom>
            <a:blipFill>
              <a:blip r:embed="rId4"/>
              <a:stretch>
                <a:fillRect l="-45132" r="-45132"/>
              </a:stretch>
            </a:blipFill>
            <a:ln w="114300" cap="sq">
              <a:solidFill>
                <a:srgbClr val="CFD993"/>
              </a:solidFill>
              <a:prstDash val="solid"/>
              <a:miter/>
            </a:ln>
          </p:spPr>
          <p:txBody>
            <a:bodyPr/>
            <a:lstStyle/>
            <a:p>
              <a:endParaRPr lang="en-US"/>
            </a:p>
          </p:txBody>
        </p:sp>
      </p:grpSp>
      <p:sp>
        <p:nvSpPr>
          <p:cNvPr id="6" name="TextBox 6"/>
          <p:cNvSpPr txBox="1"/>
          <p:nvPr/>
        </p:nvSpPr>
        <p:spPr>
          <a:xfrm>
            <a:off x="187525" y="4828883"/>
            <a:ext cx="10360589" cy="1403753"/>
          </a:xfrm>
          <a:prstGeom prst="rect">
            <a:avLst/>
          </a:prstGeom>
        </p:spPr>
        <p:txBody>
          <a:bodyPr lIns="0" tIns="0" rIns="0" bIns="0" rtlCol="0" anchor="t">
            <a:spAutoFit/>
          </a:bodyPr>
          <a:lstStyle/>
          <a:p>
            <a:pPr algn="ctr">
              <a:lnSpc>
                <a:spcPts val="9290"/>
              </a:lnSpc>
            </a:pPr>
            <a:r>
              <a:rPr lang="en-US" sz="11193" spc="223">
                <a:solidFill>
                  <a:srgbClr val="393A38"/>
                </a:solidFill>
                <a:latin typeface="Poppins 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34386" y="612993"/>
            <a:ext cx="12866041" cy="2692399"/>
          </a:xfrm>
          <a:prstGeom prst="rect">
            <a:avLst/>
          </a:prstGeom>
        </p:spPr>
        <p:txBody>
          <a:bodyPr lIns="0" tIns="0" rIns="0" bIns="0" rtlCol="0" anchor="t">
            <a:spAutoFit/>
          </a:bodyPr>
          <a:lstStyle/>
          <a:p>
            <a:pPr algn="ctr">
              <a:lnSpc>
                <a:spcPts val="9999"/>
              </a:lnSpc>
            </a:pPr>
            <a:r>
              <a:rPr lang="en-US" sz="9999" spc="-199">
                <a:solidFill>
                  <a:srgbClr val="2A2E30"/>
                </a:solidFill>
                <a:latin typeface="Poppins Bold"/>
              </a:rPr>
              <a:t>PROJECT INTRODUCTION</a:t>
            </a:r>
          </a:p>
        </p:txBody>
      </p:sp>
      <p:sp>
        <p:nvSpPr>
          <p:cNvPr id="3" name="TextBox 3"/>
          <p:cNvSpPr txBox="1"/>
          <p:nvPr/>
        </p:nvSpPr>
        <p:spPr>
          <a:xfrm>
            <a:off x="3541624" y="4428268"/>
            <a:ext cx="13380842" cy="3501487"/>
          </a:xfrm>
          <a:prstGeom prst="rect">
            <a:avLst/>
          </a:prstGeom>
        </p:spPr>
        <p:txBody>
          <a:bodyPr lIns="0" tIns="0" rIns="0" bIns="0" rtlCol="0" anchor="t">
            <a:spAutoFit/>
          </a:bodyPr>
          <a:lstStyle/>
          <a:p>
            <a:pPr algn="l">
              <a:lnSpc>
                <a:spcPts val="3428"/>
              </a:lnSpc>
            </a:pPr>
            <a:r>
              <a:rPr lang="en-US" sz="2857">
                <a:solidFill>
                  <a:srgbClr val="2A2E30"/>
                </a:solidFill>
                <a:latin typeface="Poppins"/>
              </a:rPr>
              <a:t>Earthquakes, as natural phenomena, represent a significant geological hazard that can have devastating effects on human societies and the environment. The study of earthquakes, known as seismology, seeks to understand the underlying causes, patterns, and impacts of seismic activity. In this data analysis project, we delve into earthquake data to uncover insights into the spatial and temporal distribution of seismic events, aiming to contribute to our understanding of earthquake behavior and inform disaster preparedness and mitigation efforts.</a:t>
            </a:r>
          </a:p>
        </p:txBody>
      </p:sp>
      <p:sp>
        <p:nvSpPr>
          <p:cNvPr id="4" name="Freeform 4"/>
          <p:cNvSpPr/>
          <p:nvPr/>
        </p:nvSpPr>
        <p:spPr>
          <a:xfrm rot="5400000" flipH="1" flipV="1">
            <a:off x="-57585" y="4991119"/>
            <a:ext cx="5503697" cy="5503697"/>
          </a:xfrm>
          <a:custGeom>
            <a:avLst/>
            <a:gdLst/>
            <a:ahLst/>
            <a:cxnLst/>
            <a:rect l="l" t="t" r="r" b="b"/>
            <a:pathLst>
              <a:path w="5503697" h="5503697">
                <a:moveTo>
                  <a:pt x="5503697" y="5503697"/>
                </a:moveTo>
                <a:lnTo>
                  <a:pt x="0" y="5503697"/>
                </a:lnTo>
                <a:lnTo>
                  <a:pt x="0" y="0"/>
                </a:lnTo>
                <a:lnTo>
                  <a:pt x="5503697" y="0"/>
                </a:lnTo>
                <a:lnTo>
                  <a:pt x="5503697" y="550369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rot="-5400000" flipH="1" flipV="1">
            <a:off x="13015042" y="-360197"/>
            <a:ext cx="5503697" cy="5503697"/>
          </a:xfrm>
          <a:custGeom>
            <a:avLst/>
            <a:gdLst/>
            <a:ahLst/>
            <a:cxnLst/>
            <a:rect l="l" t="t" r="r" b="b"/>
            <a:pathLst>
              <a:path w="5503697" h="5503697">
                <a:moveTo>
                  <a:pt x="5503697" y="5503697"/>
                </a:moveTo>
                <a:lnTo>
                  <a:pt x="0" y="5503697"/>
                </a:lnTo>
                <a:lnTo>
                  <a:pt x="0" y="0"/>
                </a:lnTo>
                <a:lnTo>
                  <a:pt x="5503697" y="0"/>
                </a:lnTo>
                <a:lnTo>
                  <a:pt x="5503697" y="550369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FAF5"/>
        </a:solidFill>
        <a:effectLst/>
      </p:bgPr>
    </p:bg>
    <p:spTree>
      <p:nvGrpSpPr>
        <p:cNvPr id="1" name=""/>
        <p:cNvGrpSpPr/>
        <p:nvPr/>
      </p:nvGrpSpPr>
      <p:grpSpPr>
        <a:xfrm>
          <a:off x="0" y="0"/>
          <a:ext cx="0" cy="0"/>
          <a:chOff x="0" y="0"/>
          <a:chExt cx="0" cy="0"/>
        </a:xfrm>
      </p:grpSpPr>
      <p:sp>
        <p:nvSpPr>
          <p:cNvPr id="2" name="Freeform 2"/>
          <p:cNvSpPr/>
          <p:nvPr/>
        </p:nvSpPr>
        <p:spPr>
          <a:xfrm flipV="1">
            <a:off x="0" y="797"/>
            <a:ext cx="3793326" cy="3793326"/>
          </a:xfrm>
          <a:custGeom>
            <a:avLst/>
            <a:gdLst/>
            <a:ahLst/>
            <a:cxnLst/>
            <a:rect l="l" t="t" r="r" b="b"/>
            <a:pathLst>
              <a:path w="3793326" h="3793326">
                <a:moveTo>
                  <a:pt x="0" y="3793326"/>
                </a:moveTo>
                <a:lnTo>
                  <a:pt x="3793326" y="3793326"/>
                </a:lnTo>
                <a:lnTo>
                  <a:pt x="3793326" y="0"/>
                </a:lnTo>
                <a:lnTo>
                  <a:pt x="0" y="0"/>
                </a:lnTo>
                <a:lnTo>
                  <a:pt x="0" y="3793326"/>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a:off x="14737834" y="0"/>
            <a:ext cx="3550166" cy="3550166"/>
          </a:xfrm>
          <a:custGeom>
            <a:avLst/>
            <a:gdLst/>
            <a:ahLst/>
            <a:cxnLst/>
            <a:rect l="l" t="t" r="r" b="b"/>
            <a:pathLst>
              <a:path w="3550166" h="3550166">
                <a:moveTo>
                  <a:pt x="3550166" y="0"/>
                </a:moveTo>
                <a:lnTo>
                  <a:pt x="0" y="0"/>
                </a:lnTo>
                <a:lnTo>
                  <a:pt x="0" y="3550166"/>
                </a:lnTo>
                <a:lnTo>
                  <a:pt x="3550166" y="3550166"/>
                </a:lnTo>
                <a:lnTo>
                  <a:pt x="3550166"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1945956" y="1897460"/>
            <a:ext cx="5313344" cy="6492080"/>
            <a:chOff x="0" y="0"/>
            <a:chExt cx="665224" cy="812800"/>
          </a:xfrm>
        </p:grpSpPr>
        <p:sp>
          <p:nvSpPr>
            <p:cNvPr id="5" name="Freeform 5"/>
            <p:cNvSpPr/>
            <p:nvPr/>
          </p:nvSpPr>
          <p:spPr>
            <a:xfrm>
              <a:off x="0" y="0"/>
              <a:ext cx="665224" cy="812800"/>
            </a:xfrm>
            <a:custGeom>
              <a:avLst/>
              <a:gdLst/>
              <a:ahLst/>
              <a:cxnLst/>
              <a:rect l="l" t="t" r="r" b="b"/>
              <a:pathLst>
                <a:path w="665224" h="812800">
                  <a:moveTo>
                    <a:pt x="0" y="0"/>
                  </a:moveTo>
                  <a:lnTo>
                    <a:pt x="665224" y="0"/>
                  </a:lnTo>
                  <a:lnTo>
                    <a:pt x="665224" y="812800"/>
                  </a:lnTo>
                  <a:lnTo>
                    <a:pt x="0" y="812800"/>
                  </a:lnTo>
                  <a:close/>
                </a:path>
              </a:pathLst>
            </a:custGeom>
            <a:blipFill>
              <a:blip r:embed="rId6"/>
              <a:stretch>
                <a:fillRect t="-11420" b="-11420"/>
              </a:stretch>
            </a:blipFill>
            <a:ln w="114300" cap="sq">
              <a:solidFill>
                <a:srgbClr val="AFCDD7"/>
              </a:solidFill>
              <a:prstDash val="solid"/>
              <a:miter/>
            </a:ln>
          </p:spPr>
          <p:txBody>
            <a:bodyPr/>
            <a:lstStyle/>
            <a:p>
              <a:endParaRPr lang="en-US"/>
            </a:p>
          </p:txBody>
        </p:sp>
      </p:grpSp>
      <p:sp>
        <p:nvSpPr>
          <p:cNvPr id="6" name="TextBox 6"/>
          <p:cNvSpPr txBox="1"/>
          <p:nvPr/>
        </p:nvSpPr>
        <p:spPr>
          <a:xfrm>
            <a:off x="1510906" y="1991941"/>
            <a:ext cx="9247570" cy="1558225"/>
          </a:xfrm>
          <a:prstGeom prst="rect">
            <a:avLst/>
          </a:prstGeom>
        </p:spPr>
        <p:txBody>
          <a:bodyPr lIns="0" tIns="0" rIns="0" bIns="0" rtlCol="0" anchor="t">
            <a:spAutoFit/>
          </a:bodyPr>
          <a:lstStyle/>
          <a:p>
            <a:pPr algn="ctr">
              <a:lnSpc>
                <a:spcPts val="10280"/>
              </a:lnSpc>
            </a:pPr>
            <a:r>
              <a:rPr lang="en-US" sz="12386" spc="247">
                <a:solidFill>
                  <a:srgbClr val="393A38"/>
                </a:solidFill>
                <a:latin typeface="Poppins Bold"/>
              </a:rPr>
              <a:t>DATASET</a:t>
            </a:r>
          </a:p>
        </p:txBody>
      </p:sp>
      <p:sp>
        <p:nvSpPr>
          <p:cNvPr id="7" name="TextBox 7"/>
          <p:cNvSpPr txBox="1"/>
          <p:nvPr/>
        </p:nvSpPr>
        <p:spPr>
          <a:xfrm>
            <a:off x="1510906" y="3689348"/>
            <a:ext cx="8924525" cy="1818640"/>
          </a:xfrm>
          <a:prstGeom prst="rect">
            <a:avLst/>
          </a:prstGeom>
        </p:spPr>
        <p:txBody>
          <a:bodyPr lIns="0" tIns="0" rIns="0" bIns="0" rtlCol="0" anchor="t">
            <a:spAutoFit/>
          </a:bodyPr>
          <a:lstStyle/>
          <a:p>
            <a:pPr algn="ctr">
              <a:lnSpc>
                <a:spcPts val="4759"/>
              </a:lnSpc>
            </a:pPr>
            <a:r>
              <a:rPr lang="en-US" sz="3399">
                <a:solidFill>
                  <a:srgbClr val="393A38"/>
                </a:solidFill>
                <a:latin typeface="Poppins"/>
              </a:rPr>
              <a:t>https://www.kaggle.com/datasets/mustafakeser4/earthquakes-2023-global </a:t>
            </a:r>
          </a:p>
          <a:p>
            <a:pPr algn="ctr">
              <a:lnSpc>
                <a:spcPts val="4759"/>
              </a:lnSpc>
            </a:pPr>
            <a:endParaRPr lang="en-US" sz="3399">
              <a:solidFill>
                <a:srgbClr val="393A38"/>
              </a:solidFill>
              <a:latin typeface="Poppins"/>
            </a:endParaRPr>
          </a:p>
        </p:txBody>
      </p:sp>
      <p:sp>
        <p:nvSpPr>
          <p:cNvPr id="8" name="TextBox 8"/>
          <p:cNvSpPr txBox="1"/>
          <p:nvPr/>
        </p:nvSpPr>
        <p:spPr>
          <a:xfrm>
            <a:off x="2333245" y="5649600"/>
            <a:ext cx="6969645" cy="3901882"/>
          </a:xfrm>
          <a:prstGeom prst="rect">
            <a:avLst/>
          </a:prstGeom>
        </p:spPr>
        <p:txBody>
          <a:bodyPr lIns="0" tIns="0" rIns="0" bIns="0" rtlCol="0" anchor="t">
            <a:spAutoFit/>
          </a:bodyPr>
          <a:lstStyle/>
          <a:p>
            <a:pPr algn="ctr">
              <a:lnSpc>
                <a:spcPts val="3860"/>
              </a:lnSpc>
            </a:pPr>
            <a:r>
              <a:rPr lang="en-US" sz="2757">
                <a:solidFill>
                  <a:srgbClr val="393A38"/>
                </a:solidFill>
                <a:latin typeface="Poppins"/>
              </a:rPr>
              <a:t>Total Features:22</a:t>
            </a:r>
          </a:p>
          <a:p>
            <a:pPr marL="595364" lvl="1" indent="-297682" algn="l">
              <a:lnSpc>
                <a:spcPts val="3860"/>
              </a:lnSpc>
              <a:buFont typeface="Arial"/>
              <a:buChar char="•"/>
            </a:pPr>
            <a:r>
              <a:rPr lang="en-US" sz="2757">
                <a:solidFill>
                  <a:srgbClr val="393A38"/>
                </a:solidFill>
                <a:latin typeface="Poppins"/>
              </a:rPr>
              <a:t>Time</a:t>
            </a:r>
          </a:p>
          <a:p>
            <a:pPr marL="595364" lvl="1" indent="-297682" algn="l">
              <a:lnSpc>
                <a:spcPts val="3860"/>
              </a:lnSpc>
              <a:buFont typeface="Arial"/>
              <a:buChar char="•"/>
            </a:pPr>
            <a:r>
              <a:rPr lang="en-US" sz="2757">
                <a:solidFill>
                  <a:srgbClr val="393A38"/>
                </a:solidFill>
                <a:latin typeface="Poppins"/>
              </a:rPr>
              <a:t>Latitude</a:t>
            </a:r>
          </a:p>
          <a:p>
            <a:pPr marL="595364" lvl="1" indent="-297682" algn="l">
              <a:lnSpc>
                <a:spcPts val="3860"/>
              </a:lnSpc>
              <a:buFont typeface="Arial"/>
              <a:buChar char="•"/>
            </a:pPr>
            <a:r>
              <a:rPr lang="en-US" sz="2757">
                <a:solidFill>
                  <a:srgbClr val="393A38"/>
                </a:solidFill>
                <a:latin typeface="Poppins"/>
              </a:rPr>
              <a:t>Longitude</a:t>
            </a:r>
          </a:p>
          <a:p>
            <a:pPr marL="595364" lvl="1" indent="-297682" algn="l">
              <a:lnSpc>
                <a:spcPts val="3860"/>
              </a:lnSpc>
              <a:buFont typeface="Arial"/>
              <a:buChar char="•"/>
            </a:pPr>
            <a:r>
              <a:rPr lang="en-US" sz="2757">
                <a:solidFill>
                  <a:srgbClr val="393A38"/>
                </a:solidFill>
                <a:latin typeface="Poppins"/>
              </a:rPr>
              <a:t>Magnitude</a:t>
            </a:r>
          </a:p>
          <a:p>
            <a:pPr marL="595364" lvl="1" indent="-297682" algn="l">
              <a:lnSpc>
                <a:spcPts val="3860"/>
              </a:lnSpc>
              <a:buFont typeface="Arial"/>
              <a:buChar char="•"/>
            </a:pPr>
            <a:r>
              <a:rPr lang="en-US" sz="2757">
                <a:solidFill>
                  <a:srgbClr val="393A38"/>
                </a:solidFill>
                <a:latin typeface="Poppins"/>
              </a:rPr>
              <a:t>RMS</a:t>
            </a:r>
          </a:p>
          <a:p>
            <a:pPr marL="595364" lvl="1" indent="-297682" algn="l">
              <a:lnSpc>
                <a:spcPts val="3860"/>
              </a:lnSpc>
              <a:buFont typeface="Arial"/>
              <a:buChar char="•"/>
            </a:pPr>
            <a:r>
              <a:rPr lang="en-US" sz="2757">
                <a:solidFill>
                  <a:srgbClr val="393A38"/>
                </a:solidFill>
                <a:latin typeface="Poppins"/>
              </a:rPr>
              <a:t>Depth etc...</a:t>
            </a:r>
          </a:p>
          <a:p>
            <a:pPr algn="ctr">
              <a:lnSpc>
                <a:spcPts val="3860"/>
              </a:lnSpc>
            </a:pPr>
            <a:endParaRPr lang="en-US" sz="2757">
              <a:solidFill>
                <a:srgbClr val="393A38"/>
              </a:solidFill>
              <a:latin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55678" y="1825602"/>
            <a:ext cx="6591578" cy="3086100"/>
            <a:chOff x="0" y="0"/>
            <a:chExt cx="1736053" cy="812800"/>
          </a:xfrm>
        </p:grpSpPr>
        <p:sp>
          <p:nvSpPr>
            <p:cNvPr id="3" name="Freeform 3"/>
            <p:cNvSpPr/>
            <p:nvPr/>
          </p:nvSpPr>
          <p:spPr>
            <a:xfrm>
              <a:off x="0" y="0"/>
              <a:ext cx="1736053" cy="812800"/>
            </a:xfrm>
            <a:custGeom>
              <a:avLst/>
              <a:gdLst/>
              <a:ahLst/>
              <a:cxnLst/>
              <a:rect l="l" t="t" r="r" b="b"/>
              <a:pathLst>
                <a:path w="1736053" h="812800">
                  <a:moveTo>
                    <a:pt x="58726" y="0"/>
                  </a:moveTo>
                  <a:lnTo>
                    <a:pt x="1677327" y="0"/>
                  </a:lnTo>
                  <a:cubicBezTo>
                    <a:pt x="1692902" y="0"/>
                    <a:pt x="1707840" y="6187"/>
                    <a:pt x="1718853" y="17200"/>
                  </a:cubicBezTo>
                  <a:cubicBezTo>
                    <a:pt x="1729866" y="28214"/>
                    <a:pt x="1736053" y="43151"/>
                    <a:pt x="1736053" y="58726"/>
                  </a:cubicBezTo>
                  <a:lnTo>
                    <a:pt x="1736053" y="754074"/>
                  </a:lnTo>
                  <a:cubicBezTo>
                    <a:pt x="1736053" y="786508"/>
                    <a:pt x="1709761" y="812800"/>
                    <a:pt x="1677327" y="812800"/>
                  </a:cubicBezTo>
                  <a:lnTo>
                    <a:pt x="58726" y="812800"/>
                  </a:lnTo>
                  <a:cubicBezTo>
                    <a:pt x="43151" y="812800"/>
                    <a:pt x="28214" y="806613"/>
                    <a:pt x="17200" y="795600"/>
                  </a:cubicBezTo>
                  <a:cubicBezTo>
                    <a:pt x="6187" y="784586"/>
                    <a:pt x="0" y="769649"/>
                    <a:pt x="0" y="754074"/>
                  </a:cubicBezTo>
                  <a:lnTo>
                    <a:pt x="0" y="58726"/>
                  </a:lnTo>
                  <a:cubicBezTo>
                    <a:pt x="0" y="43151"/>
                    <a:pt x="6187" y="28214"/>
                    <a:pt x="17200" y="17200"/>
                  </a:cubicBezTo>
                  <a:cubicBezTo>
                    <a:pt x="28214" y="6187"/>
                    <a:pt x="43151" y="0"/>
                    <a:pt x="58726" y="0"/>
                  </a:cubicBezTo>
                  <a:close/>
                </a:path>
              </a:pathLst>
            </a:custGeom>
            <a:solidFill>
              <a:srgbClr val="EFEFEF"/>
            </a:solidFill>
          </p:spPr>
          <p:txBody>
            <a:bodyPr/>
            <a:lstStyle/>
            <a:p>
              <a:endParaRPr lang="en-US"/>
            </a:p>
          </p:txBody>
        </p:sp>
        <p:sp>
          <p:nvSpPr>
            <p:cNvPr id="4" name="TextBox 4"/>
            <p:cNvSpPr txBox="1"/>
            <p:nvPr/>
          </p:nvSpPr>
          <p:spPr>
            <a:xfrm>
              <a:off x="0" y="-57150"/>
              <a:ext cx="1736053" cy="86995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025881" y="5368886"/>
            <a:ext cx="6591578" cy="3086100"/>
            <a:chOff x="0" y="0"/>
            <a:chExt cx="1736053" cy="812800"/>
          </a:xfrm>
        </p:grpSpPr>
        <p:sp>
          <p:nvSpPr>
            <p:cNvPr id="6" name="Freeform 6"/>
            <p:cNvSpPr/>
            <p:nvPr/>
          </p:nvSpPr>
          <p:spPr>
            <a:xfrm>
              <a:off x="0" y="0"/>
              <a:ext cx="1736053" cy="812800"/>
            </a:xfrm>
            <a:custGeom>
              <a:avLst/>
              <a:gdLst/>
              <a:ahLst/>
              <a:cxnLst/>
              <a:rect l="l" t="t" r="r" b="b"/>
              <a:pathLst>
                <a:path w="1736053" h="812800">
                  <a:moveTo>
                    <a:pt x="58726" y="0"/>
                  </a:moveTo>
                  <a:lnTo>
                    <a:pt x="1677327" y="0"/>
                  </a:lnTo>
                  <a:cubicBezTo>
                    <a:pt x="1692902" y="0"/>
                    <a:pt x="1707840" y="6187"/>
                    <a:pt x="1718853" y="17200"/>
                  </a:cubicBezTo>
                  <a:cubicBezTo>
                    <a:pt x="1729866" y="28214"/>
                    <a:pt x="1736053" y="43151"/>
                    <a:pt x="1736053" y="58726"/>
                  </a:cubicBezTo>
                  <a:lnTo>
                    <a:pt x="1736053" y="754074"/>
                  </a:lnTo>
                  <a:cubicBezTo>
                    <a:pt x="1736053" y="786508"/>
                    <a:pt x="1709761" y="812800"/>
                    <a:pt x="1677327" y="812800"/>
                  </a:cubicBezTo>
                  <a:lnTo>
                    <a:pt x="58726" y="812800"/>
                  </a:lnTo>
                  <a:cubicBezTo>
                    <a:pt x="43151" y="812800"/>
                    <a:pt x="28214" y="806613"/>
                    <a:pt x="17200" y="795600"/>
                  </a:cubicBezTo>
                  <a:cubicBezTo>
                    <a:pt x="6187" y="784586"/>
                    <a:pt x="0" y="769649"/>
                    <a:pt x="0" y="754074"/>
                  </a:cubicBezTo>
                  <a:lnTo>
                    <a:pt x="0" y="58726"/>
                  </a:lnTo>
                  <a:cubicBezTo>
                    <a:pt x="0" y="43151"/>
                    <a:pt x="6187" y="28214"/>
                    <a:pt x="17200" y="17200"/>
                  </a:cubicBezTo>
                  <a:cubicBezTo>
                    <a:pt x="28214" y="6187"/>
                    <a:pt x="43151" y="0"/>
                    <a:pt x="58726" y="0"/>
                  </a:cubicBezTo>
                  <a:close/>
                </a:path>
              </a:pathLst>
            </a:custGeom>
            <a:solidFill>
              <a:srgbClr val="EFEFEF"/>
            </a:solidFill>
          </p:spPr>
          <p:txBody>
            <a:bodyPr/>
            <a:lstStyle/>
            <a:p>
              <a:endParaRPr lang="en-US"/>
            </a:p>
          </p:txBody>
        </p:sp>
        <p:sp>
          <p:nvSpPr>
            <p:cNvPr id="7" name="TextBox 7"/>
            <p:cNvSpPr txBox="1"/>
            <p:nvPr/>
          </p:nvSpPr>
          <p:spPr>
            <a:xfrm>
              <a:off x="0" y="-57150"/>
              <a:ext cx="1736053" cy="86995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9254356" y="2616161"/>
            <a:ext cx="1543050" cy="154305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7C9D"/>
            </a:solidFill>
          </p:spPr>
          <p:txBody>
            <a:bodyPr/>
            <a:lstStyle/>
            <a:p>
              <a:endParaRPr lang="en-US"/>
            </a:p>
          </p:txBody>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9254356" y="6127789"/>
            <a:ext cx="1543050" cy="154305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7C9D"/>
            </a:solidFill>
          </p:spPr>
          <p:txBody>
            <a:bodyPr/>
            <a:lstStyle/>
            <a:p>
              <a:endParaRPr lang="en-US"/>
            </a:p>
          </p:txBody>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sp>
        <p:nvSpPr>
          <p:cNvPr id="14" name="AutoShape 14"/>
          <p:cNvSpPr/>
          <p:nvPr/>
        </p:nvSpPr>
        <p:spPr>
          <a:xfrm>
            <a:off x="-3359157" y="-461526"/>
            <a:ext cx="3377485" cy="3360058"/>
          </a:xfrm>
          <a:prstGeom prst="line">
            <a:avLst/>
          </a:prstGeom>
          <a:ln w="28575" cap="flat">
            <a:solidFill>
              <a:srgbClr val="FECC79"/>
            </a:solidFill>
            <a:prstDash val="solid"/>
            <a:headEnd type="none" w="sm" len="sm"/>
            <a:tailEnd type="none" w="sm" len="sm"/>
          </a:ln>
        </p:spPr>
        <p:txBody>
          <a:bodyPr/>
          <a:lstStyle/>
          <a:p>
            <a:endParaRPr lang="en-US"/>
          </a:p>
        </p:txBody>
      </p:sp>
      <p:grpSp>
        <p:nvGrpSpPr>
          <p:cNvPr id="15" name="Group 15"/>
          <p:cNvGrpSpPr/>
          <p:nvPr/>
        </p:nvGrpSpPr>
        <p:grpSpPr>
          <a:xfrm>
            <a:off x="1878226" y="1844636"/>
            <a:ext cx="6591578" cy="3086100"/>
            <a:chOff x="0" y="0"/>
            <a:chExt cx="1736053" cy="812800"/>
          </a:xfrm>
        </p:grpSpPr>
        <p:sp>
          <p:nvSpPr>
            <p:cNvPr id="16" name="Freeform 16"/>
            <p:cNvSpPr/>
            <p:nvPr/>
          </p:nvSpPr>
          <p:spPr>
            <a:xfrm>
              <a:off x="0" y="0"/>
              <a:ext cx="1736053" cy="812800"/>
            </a:xfrm>
            <a:custGeom>
              <a:avLst/>
              <a:gdLst/>
              <a:ahLst/>
              <a:cxnLst/>
              <a:rect l="l" t="t" r="r" b="b"/>
              <a:pathLst>
                <a:path w="1736053" h="812800">
                  <a:moveTo>
                    <a:pt x="58726" y="0"/>
                  </a:moveTo>
                  <a:lnTo>
                    <a:pt x="1677327" y="0"/>
                  </a:lnTo>
                  <a:cubicBezTo>
                    <a:pt x="1692902" y="0"/>
                    <a:pt x="1707840" y="6187"/>
                    <a:pt x="1718853" y="17200"/>
                  </a:cubicBezTo>
                  <a:cubicBezTo>
                    <a:pt x="1729866" y="28214"/>
                    <a:pt x="1736053" y="43151"/>
                    <a:pt x="1736053" y="58726"/>
                  </a:cubicBezTo>
                  <a:lnTo>
                    <a:pt x="1736053" y="754074"/>
                  </a:lnTo>
                  <a:cubicBezTo>
                    <a:pt x="1736053" y="786508"/>
                    <a:pt x="1709761" y="812800"/>
                    <a:pt x="1677327" y="812800"/>
                  </a:cubicBezTo>
                  <a:lnTo>
                    <a:pt x="58726" y="812800"/>
                  </a:lnTo>
                  <a:cubicBezTo>
                    <a:pt x="43151" y="812800"/>
                    <a:pt x="28214" y="806613"/>
                    <a:pt x="17200" y="795600"/>
                  </a:cubicBezTo>
                  <a:cubicBezTo>
                    <a:pt x="6187" y="784586"/>
                    <a:pt x="0" y="769649"/>
                    <a:pt x="0" y="754074"/>
                  </a:cubicBezTo>
                  <a:lnTo>
                    <a:pt x="0" y="58726"/>
                  </a:lnTo>
                  <a:cubicBezTo>
                    <a:pt x="0" y="43151"/>
                    <a:pt x="6187" y="28214"/>
                    <a:pt x="17200" y="17200"/>
                  </a:cubicBezTo>
                  <a:cubicBezTo>
                    <a:pt x="28214" y="6187"/>
                    <a:pt x="43151" y="0"/>
                    <a:pt x="58726" y="0"/>
                  </a:cubicBezTo>
                  <a:close/>
                </a:path>
              </a:pathLst>
            </a:custGeom>
            <a:solidFill>
              <a:srgbClr val="EFEFEF"/>
            </a:solidFill>
          </p:spPr>
          <p:txBody>
            <a:bodyPr/>
            <a:lstStyle/>
            <a:p>
              <a:endParaRPr lang="en-US"/>
            </a:p>
          </p:txBody>
        </p:sp>
        <p:sp>
          <p:nvSpPr>
            <p:cNvPr id="17" name="TextBox 17"/>
            <p:cNvSpPr txBox="1"/>
            <p:nvPr/>
          </p:nvSpPr>
          <p:spPr>
            <a:xfrm>
              <a:off x="0" y="-57150"/>
              <a:ext cx="1736053" cy="869950"/>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1102020" y="2616161"/>
            <a:ext cx="1543050" cy="1543050"/>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7C9D"/>
            </a:solidFill>
          </p:spPr>
          <p:txBody>
            <a:bodyPr/>
            <a:lstStyle/>
            <a:p>
              <a:endParaRPr lang="en-US"/>
            </a:p>
          </p:txBody>
        </p:sp>
        <p:sp>
          <p:nvSpPr>
            <p:cNvPr id="20" name="TextBox 20"/>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873545" y="5368886"/>
            <a:ext cx="6591578" cy="3086100"/>
            <a:chOff x="0" y="0"/>
            <a:chExt cx="1736053" cy="812800"/>
          </a:xfrm>
        </p:grpSpPr>
        <p:sp>
          <p:nvSpPr>
            <p:cNvPr id="22" name="Freeform 22"/>
            <p:cNvSpPr/>
            <p:nvPr/>
          </p:nvSpPr>
          <p:spPr>
            <a:xfrm>
              <a:off x="0" y="0"/>
              <a:ext cx="1736053" cy="812800"/>
            </a:xfrm>
            <a:custGeom>
              <a:avLst/>
              <a:gdLst/>
              <a:ahLst/>
              <a:cxnLst/>
              <a:rect l="l" t="t" r="r" b="b"/>
              <a:pathLst>
                <a:path w="1736053" h="812800">
                  <a:moveTo>
                    <a:pt x="58726" y="0"/>
                  </a:moveTo>
                  <a:lnTo>
                    <a:pt x="1677327" y="0"/>
                  </a:lnTo>
                  <a:cubicBezTo>
                    <a:pt x="1692902" y="0"/>
                    <a:pt x="1707840" y="6187"/>
                    <a:pt x="1718853" y="17200"/>
                  </a:cubicBezTo>
                  <a:cubicBezTo>
                    <a:pt x="1729866" y="28214"/>
                    <a:pt x="1736053" y="43151"/>
                    <a:pt x="1736053" y="58726"/>
                  </a:cubicBezTo>
                  <a:lnTo>
                    <a:pt x="1736053" y="754074"/>
                  </a:lnTo>
                  <a:cubicBezTo>
                    <a:pt x="1736053" y="786508"/>
                    <a:pt x="1709761" y="812800"/>
                    <a:pt x="1677327" y="812800"/>
                  </a:cubicBezTo>
                  <a:lnTo>
                    <a:pt x="58726" y="812800"/>
                  </a:lnTo>
                  <a:cubicBezTo>
                    <a:pt x="43151" y="812800"/>
                    <a:pt x="28214" y="806613"/>
                    <a:pt x="17200" y="795600"/>
                  </a:cubicBezTo>
                  <a:cubicBezTo>
                    <a:pt x="6187" y="784586"/>
                    <a:pt x="0" y="769649"/>
                    <a:pt x="0" y="754074"/>
                  </a:cubicBezTo>
                  <a:lnTo>
                    <a:pt x="0" y="58726"/>
                  </a:lnTo>
                  <a:cubicBezTo>
                    <a:pt x="0" y="43151"/>
                    <a:pt x="6187" y="28214"/>
                    <a:pt x="17200" y="17200"/>
                  </a:cubicBezTo>
                  <a:cubicBezTo>
                    <a:pt x="28214" y="6187"/>
                    <a:pt x="43151" y="0"/>
                    <a:pt x="58726" y="0"/>
                  </a:cubicBezTo>
                  <a:close/>
                </a:path>
              </a:pathLst>
            </a:custGeom>
            <a:solidFill>
              <a:srgbClr val="EFEFEF"/>
            </a:solidFill>
          </p:spPr>
          <p:txBody>
            <a:bodyPr/>
            <a:lstStyle/>
            <a:p>
              <a:endParaRPr lang="en-US"/>
            </a:p>
          </p:txBody>
        </p:sp>
        <p:sp>
          <p:nvSpPr>
            <p:cNvPr id="23" name="TextBox 23"/>
            <p:cNvSpPr txBox="1"/>
            <p:nvPr/>
          </p:nvSpPr>
          <p:spPr>
            <a:xfrm>
              <a:off x="0" y="-57150"/>
              <a:ext cx="1736053" cy="869950"/>
            </a:xfrm>
            <a:prstGeom prst="rect">
              <a:avLst/>
            </a:prstGeom>
          </p:spPr>
          <p:txBody>
            <a:bodyPr lIns="50800" tIns="50800" rIns="50800" bIns="50800" rtlCol="0" anchor="ctr"/>
            <a:lstStyle/>
            <a:p>
              <a:pPr algn="ctr">
                <a:lnSpc>
                  <a:spcPts val="2659"/>
                </a:lnSpc>
                <a:spcBef>
                  <a:spcPct val="0"/>
                </a:spcBef>
              </a:pPr>
              <a:endParaRPr/>
            </a:p>
          </p:txBody>
        </p:sp>
      </p:grpSp>
      <p:grpSp>
        <p:nvGrpSpPr>
          <p:cNvPr id="24" name="Group 24"/>
          <p:cNvGrpSpPr/>
          <p:nvPr/>
        </p:nvGrpSpPr>
        <p:grpSpPr>
          <a:xfrm>
            <a:off x="1042118" y="6277194"/>
            <a:ext cx="1543050" cy="1543050"/>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7C9D"/>
            </a:solidFill>
          </p:spPr>
          <p:txBody>
            <a:bodyPr/>
            <a:lstStyle/>
            <a:p>
              <a:endParaRPr lang="en-US"/>
            </a:p>
          </p:txBody>
        </p:sp>
        <p:sp>
          <p:nvSpPr>
            <p:cNvPr id="26" name="TextBox 26"/>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1270859" y="2813250"/>
            <a:ext cx="1205373" cy="1148872"/>
            <a:chOff x="0" y="0"/>
            <a:chExt cx="812800" cy="774700"/>
          </a:xfrm>
        </p:grpSpPr>
        <p:sp>
          <p:nvSpPr>
            <p:cNvPr id="28" name="Freeform 28"/>
            <p:cNvSpPr/>
            <p:nvPr/>
          </p:nvSpPr>
          <p:spPr>
            <a:xfrm>
              <a:off x="24928" y="28018"/>
              <a:ext cx="762943" cy="727196"/>
            </a:xfrm>
            <a:custGeom>
              <a:avLst/>
              <a:gdLst/>
              <a:ahLst/>
              <a:cxnLst/>
              <a:rect l="l" t="t" r="r" b="b"/>
              <a:pathLst>
                <a:path w="762943" h="727196">
                  <a:moveTo>
                    <a:pt x="393357" y="8640"/>
                  </a:moveTo>
                  <a:lnTo>
                    <a:pt x="465525" y="231232"/>
                  </a:lnTo>
                  <a:cubicBezTo>
                    <a:pt x="472611" y="253088"/>
                    <a:pt x="492971" y="267891"/>
                    <a:pt x="515947" y="267891"/>
                  </a:cubicBezTo>
                  <a:lnTo>
                    <a:pt x="749335" y="267891"/>
                  </a:lnTo>
                  <a:cubicBezTo>
                    <a:pt x="754767" y="267891"/>
                    <a:pt x="759581" y="271387"/>
                    <a:pt x="761263" y="276552"/>
                  </a:cubicBezTo>
                  <a:cubicBezTo>
                    <a:pt x="762944" y="281717"/>
                    <a:pt x="761109" y="287377"/>
                    <a:pt x="756718" y="290574"/>
                  </a:cubicBezTo>
                  <a:lnTo>
                    <a:pt x="567857" y="428090"/>
                  </a:lnTo>
                  <a:cubicBezTo>
                    <a:pt x="549274" y="441620"/>
                    <a:pt x="541499" y="465566"/>
                    <a:pt x="548588" y="487432"/>
                  </a:cubicBezTo>
                  <a:lnTo>
                    <a:pt x="620756" y="710024"/>
                  </a:lnTo>
                  <a:cubicBezTo>
                    <a:pt x="622428" y="715181"/>
                    <a:pt x="620588" y="720829"/>
                    <a:pt x="616199" y="724012"/>
                  </a:cubicBezTo>
                  <a:cubicBezTo>
                    <a:pt x="611810" y="727195"/>
                    <a:pt x="605871" y="727190"/>
                    <a:pt x="601487" y="723998"/>
                  </a:cubicBezTo>
                  <a:lnTo>
                    <a:pt x="412626" y="586484"/>
                  </a:lnTo>
                  <a:cubicBezTo>
                    <a:pt x="394057" y="572964"/>
                    <a:pt x="368887" y="572964"/>
                    <a:pt x="350318" y="586484"/>
                  </a:cubicBezTo>
                  <a:lnTo>
                    <a:pt x="161457" y="723998"/>
                  </a:lnTo>
                  <a:cubicBezTo>
                    <a:pt x="157073" y="727190"/>
                    <a:pt x="151134" y="727195"/>
                    <a:pt x="146745" y="724012"/>
                  </a:cubicBezTo>
                  <a:cubicBezTo>
                    <a:pt x="142356" y="720829"/>
                    <a:pt x="140516" y="715181"/>
                    <a:pt x="142188" y="710024"/>
                  </a:cubicBezTo>
                  <a:lnTo>
                    <a:pt x="214356" y="487432"/>
                  </a:lnTo>
                  <a:cubicBezTo>
                    <a:pt x="221445" y="465566"/>
                    <a:pt x="213670" y="441620"/>
                    <a:pt x="195088" y="428090"/>
                  </a:cubicBezTo>
                  <a:lnTo>
                    <a:pt x="6226" y="290574"/>
                  </a:lnTo>
                  <a:cubicBezTo>
                    <a:pt x="1835" y="287377"/>
                    <a:pt x="0" y="281717"/>
                    <a:pt x="1681" y="276552"/>
                  </a:cubicBezTo>
                  <a:cubicBezTo>
                    <a:pt x="3363" y="271387"/>
                    <a:pt x="8177" y="267891"/>
                    <a:pt x="13609" y="267891"/>
                  </a:cubicBezTo>
                  <a:lnTo>
                    <a:pt x="246997" y="267891"/>
                  </a:lnTo>
                  <a:cubicBezTo>
                    <a:pt x="269973" y="267891"/>
                    <a:pt x="290333" y="253088"/>
                    <a:pt x="297419" y="231232"/>
                  </a:cubicBezTo>
                  <a:lnTo>
                    <a:pt x="369587" y="8640"/>
                  </a:lnTo>
                  <a:cubicBezTo>
                    <a:pt x="371257" y="3489"/>
                    <a:pt x="376056" y="0"/>
                    <a:pt x="381472" y="0"/>
                  </a:cubicBezTo>
                  <a:cubicBezTo>
                    <a:pt x="386888" y="0"/>
                    <a:pt x="391687" y="3489"/>
                    <a:pt x="393357" y="8640"/>
                  </a:cubicBezTo>
                  <a:close/>
                </a:path>
              </a:pathLst>
            </a:custGeom>
            <a:solidFill>
              <a:srgbClr val="FFFFFF"/>
            </a:solidFill>
          </p:spPr>
          <p:txBody>
            <a:bodyPr/>
            <a:lstStyle/>
            <a:p>
              <a:endParaRPr lang="en-US"/>
            </a:p>
          </p:txBody>
        </p:sp>
        <p:sp>
          <p:nvSpPr>
            <p:cNvPr id="29" name="TextBox 29"/>
            <p:cNvSpPr txBox="1"/>
            <p:nvPr/>
          </p:nvSpPr>
          <p:spPr>
            <a:xfrm>
              <a:off x="228600" y="276225"/>
              <a:ext cx="355600" cy="333375"/>
            </a:xfrm>
            <a:prstGeom prst="rect">
              <a:avLst/>
            </a:prstGeom>
          </p:spPr>
          <p:txBody>
            <a:bodyPr lIns="50800" tIns="50800" rIns="50800" bIns="50800" rtlCol="0" anchor="ctr"/>
            <a:lstStyle/>
            <a:p>
              <a:pPr algn="ctr">
                <a:lnSpc>
                  <a:spcPts val="2553"/>
                </a:lnSpc>
              </a:pPr>
              <a:endParaRPr/>
            </a:p>
          </p:txBody>
        </p:sp>
      </p:grpSp>
      <p:grpSp>
        <p:nvGrpSpPr>
          <p:cNvPr id="30" name="Group 30"/>
          <p:cNvGrpSpPr/>
          <p:nvPr/>
        </p:nvGrpSpPr>
        <p:grpSpPr>
          <a:xfrm>
            <a:off x="1210957" y="6388629"/>
            <a:ext cx="1205373" cy="1148872"/>
            <a:chOff x="0" y="0"/>
            <a:chExt cx="812800" cy="774700"/>
          </a:xfrm>
        </p:grpSpPr>
        <p:sp>
          <p:nvSpPr>
            <p:cNvPr id="31" name="Freeform 31"/>
            <p:cNvSpPr/>
            <p:nvPr/>
          </p:nvSpPr>
          <p:spPr>
            <a:xfrm>
              <a:off x="24928" y="28018"/>
              <a:ext cx="762943" cy="727196"/>
            </a:xfrm>
            <a:custGeom>
              <a:avLst/>
              <a:gdLst/>
              <a:ahLst/>
              <a:cxnLst/>
              <a:rect l="l" t="t" r="r" b="b"/>
              <a:pathLst>
                <a:path w="762943" h="727196">
                  <a:moveTo>
                    <a:pt x="393357" y="8640"/>
                  </a:moveTo>
                  <a:lnTo>
                    <a:pt x="465525" y="231232"/>
                  </a:lnTo>
                  <a:cubicBezTo>
                    <a:pt x="472611" y="253088"/>
                    <a:pt x="492971" y="267891"/>
                    <a:pt x="515947" y="267891"/>
                  </a:cubicBezTo>
                  <a:lnTo>
                    <a:pt x="749335" y="267891"/>
                  </a:lnTo>
                  <a:cubicBezTo>
                    <a:pt x="754767" y="267891"/>
                    <a:pt x="759581" y="271387"/>
                    <a:pt x="761263" y="276552"/>
                  </a:cubicBezTo>
                  <a:cubicBezTo>
                    <a:pt x="762944" y="281717"/>
                    <a:pt x="761109" y="287377"/>
                    <a:pt x="756718" y="290574"/>
                  </a:cubicBezTo>
                  <a:lnTo>
                    <a:pt x="567857" y="428090"/>
                  </a:lnTo>
                  <a:cubicBezTo>
                    <a:pt x="549274" y="441620"/>
                    <a:pt x="541499" y="465566"/>
                    <a:pt x="548588" y="487432"/>
                  </a:cubicBezTo>
                  <a:lnTo>
                    <a:pt x="620756" y="710024"/>
                  </a:lnTo>
                  <a:cubicBezTo>
                    <a:pt x="622428" y="715181"/>
                    <a:pt x="620588" y="720829"/>
                    <a:pt x="616199" y="724012"/>
                  </a:cubicBezTo>
                  <a:cubicBezTo>
                    <a:pt x="611810" y="727195"/>
                    <a:pt x="605871" y="727190"/>
                    <a:pt x="601487" y="723998"/>
                  </a:cubicBezTo>
                  <a:lnTo>
                    <a:pt x="412626" y="586484"/>
                  </a:lnTo>
                  <a:cubicBezTo>
                    <a:pt x="394057" y="572964"/>
                    <a:pt x="368887" y="572964"/>
                    <a:pt x="350318" y="586484"/>
                  </a:cubicBezTo>
                  <a:lnTo>
                    <a:pt x="161457" y="723998"/>
                  </a:lnTo>
                  <a:cubicBezTo>
                    <a:pt x="157073" y="727190"/>
                    <a:pt x="151134" y="727195"/>
                    <a:pt x="146745" y="724012"/>
                  </a:cubicBezTo>
                  <a:cubicBezTo>
                    <a:pt x="142356" y="720829"/>
                    <a:pt x="140516" y="715181"/>
                    <a:pt x="142188" y="710024"/>
                  </a:cubicBezTo>
                  <a:lnTo>
                    <a:pt x="214356" y="487432"/>
                  </a:lnTo>
                  <a:cubicBezTo>
                    <a:pt x="221445" y="465566"/>
                    <a:pt x="213670" y="441620"/>
                    <a:pt x="195088" y="428090"/>
                  </a:cubicBezTo>
                  <a:lnTo>
                    <a:pt x="6226" y="290574"/>
                  </a:lnTo>
                  <a:cubicBezTo>
                    <a:pt x="1835" y="287377"/>
                    <a:pt x="0" y="281717"/>
                    <a:pt x="1681" y="276552"/>
                  </a:cubicBezTo>
                  <a:cubicBezTo>
                    <a:pt x="3363" y="271387"/>
                    <a:pt x="8177" y="267891"/>
                    <a:pt x="13609" y="267891"/>
                  </a:cubicBezTo>
                  <a:lnTo>
                    <a:pt x="246997" y="267891"/>
                  </a:lnTo>
                  <a:cubicBezTo>
                    <a:pt x="269973" y="267891"/>
                    <a:pt x="290333" y="253088"/>
                    <a:pt x="297419" y="231232"/>
                  </a:cubicBezTo>
                  <a:lnTo>
                    <a:pt x="369587" y="8640"/>
                  </a:lnTo>
                  <a:cubicBezTo>
                    <a:pt x="371257" y="3489"/>
                    <a:pt x="376056" y="0"/>
                    <a:pt x="381472" y="0"/>
                  </a:cubicBezTo>
                  <a:cubicBezTo>
                    <a:pt x="386888" y="0"/>
                    <a:pt x="391687" y="3489"/>
                    <a:pt x="393357" y="8640"/>
                  </a:cubicBezTo>
                  <a:close/>
                </a:path>
              </a:pathLst>
            </a:custGeom>
            <a:solidFill>
              <a:srgbClr val="FFFFFF"/>
            </a:solidFill>
          </p:spPr>
          <p:txBody>
            <a:bodyPr/>
            <a:lstStyle/>
            <a:p>
              <a:endParaRPr lang="en-US"/>
            </a:p>
          </p:txBody>
        </p:sp>
        <p:sp>
          <p:nvSpPr>
            <p:cNvPr id="32" name="TextBox 32"/>
            <p:cNvSpPr txBox="1"/>
            <p:nvPr/>
          </p:nvSpPr>
          <p:spPr>
            <a:xfrm>
              <a:off x="228600" y="276225"/>
              <a:ext cx="355600" cy="333375"/>
            </a:xfrm>
            <a:prstGeom prst="rect">
              <a:avLst/>
            </a:prstGeom>
          </p:spPr>
          <p:txBody>
            <a:bodyPr lIns="50800" tIns="50800" rIns="50800" bIns="50800" rtlCol="0" anchor="ctr"/>
            <a:lstStyle/>
            <a:p>
              <a:pPr algn="ctr">
                <a:lnSpc>
                  <a:spcPts val="2553"/>
                </a:lnSpc>
              </a:pPr>
              <a:endParaRPr/>
            </a:p>
          </p:txBody>
        </p:sp>
      </p:grpSp>
      <p:grpSp>
        <p:nvGrpSpPr>
          <p:cNvPr id="33" name="Group 33"/>
          <p:cNvGrpSpPr/>
          <p:nvPr/>
        </p:nvGrpSpPr>
        <p:grpSpPr>
          <a:xfrm>
            <a:off x="9423195" y="2783956"/>
            <a:ext cx="1205373" cy="1148872"/>
            <a:chOff x="0" y="0"/>
            <a:chExt cx="812800" cy="774700"/>
          </a:xfrm>
        </p:grpSpPr>
        <p:sp>
          <p:nvSpPr>
            <p:cNvPr id="34" name="Freeform 34"/>
            <p:cNvSpPr/>
            <p:nvPr/>
          </p:nvSpPr>
          <p:spPr>
            <a:xfrm>
              <a:off x="24928" y="28018"/>
              <a:ext cx="762943" cy="727196"/>
            </a:xfrm>
            <a:custGeom>
              <a:avLst/>
              <a:gdLst/>
              <a:ahLst/>
              <a:cxnLst/>
              <a:rect l="l" t="t" r="r" b="b"/>
              <a:pathLst>
                <a:path w="762943" h="727196">
                  <a:moveTo>
                    <a:pt x="393357" y="8640"/>
                  </a:moveTo>
                  <a:lnTo>
                    <a:pt x="465525" y="231232"/>
                  </a:lnTo>
                  <a:cubicBezTo>
                    <a:pt x="472611" y="253088"/>
                    <a:pt x="492971" y="267891"/>
                    <a:pt x="515947" y="267891"/>
                  </a:cubicBezTo>
                  <a:lnTo>
                    <a:pt x="749335" y="267891"/>
                  </a:lnTo>
                  <a:cubicBezTo>
                    <a:pt x="754767" y="267891"/>
                    <a:pt x="759581" y="271387"/>
                    <a:pt x="761263" y="276552"/>
                  </a:cubicBezTo>
                  <a:cubicBezTo>
                    <a:pt x="762944" y="281717"/>
                    <a:pt x="761109" y="287377"/>
                    <a:pt x="756718" y="290574"/>
                  </a:cubicBezTo>
                  <a:lnTo>
                    <a:pt x="567857" y="428090"/>
                  </a:lnTo>
                  <a:cubicBezTo>
                    <a:pt x="549274" y="441620"/>
                    <a:pt x="541499" y="465566"/>
                    <a:pt x="548588" y="487432"/>
                  </a:cubicBezTo>
                  <a:lnTo>
                    <a:pt x="620756" y="710024"/>
                  </a:lnTo>
                  <a:cubicBezTo>
                    <a:pt x="622428" y="715181"/>
                    <a:pt x="620588" y="720829"/>
                    <a:pt x="616199" y="724012"/>
                  </a:cubicBezTo>
                  <a:cubicBezTo>
                    <a:pt x="611810" y="727195"/>
                    <a:pt x="605871" y="727190"/>
                    <a:pt x="601487" y="723998"/>
                  </a:cubicBezTo>
                  <a:lnTo>
                    <a:pt x="412626" y="586484"/>
                  </a:lnTo>
                  <a:cubicBezTo>
                    <a:pt x="394057" y="572964"/>
                    <a:pt x="368887" y="572964"/>
                    <a:pt x="350318" y="586484"/>
                  </a:cubicBezTo>
                  <a:lnTo>
                    <a:pt x="161457" y="723998"/>
                  </a:lnTo>
                  <a:cubicBezTo>
                    <a:pt x="157073" y="727190"/>
                    <a:pt x="151134" y="727195"/>
                    <a:pt x="146745" y="724012"/>
                  </a:cubicBezTo>
                  <a:cubicBezTo>
                    <a:pt x="142356" y="720829"/>
                    <a:pt x="140516" y="715181"/>
                    <a:pt x="142188" y="710024"/>
                  </a:cubicBezTo>
                  <a:lnTo>
                    <a:pt x="214356" y="487432"/>
                  </a:lnTo>
                  <a:cubicBezTo>
                    <a:pt x="221445" y="465566"/>
                    <a:pt x="213670" y="441620"/>
                    <a:pt x="195088" y="428090"/>
                  </a:cubicBezTo>
                  <a:lnTo>
                    <a:pt x="6226" y="290574"/>
                  </a:lnTo>
                  <a:cubicBezTo>
                    <a:pt x="1835" y="287377"/>
                    <a:pt x="0" y="281717"/>
                    <a:pt x="1681" y="276552"/>
                  </a:cubicBezTo>
                  <a:cubicBezTo>
                    <a:pt x="3363" y="271387"/>
                    <a:pt x="8177" y="267891"/>
                    <a:pt x="13609" y="267891"/>
                  </a:cubicBezTo>
                  <a:lnTo>
                    <a:pt x="246997" y="267891"/>
                  </a:lnTo>
                  <a:cubicBezTo>
                    <a:pt x="269973" y="267891"/>
                    <a:pt x="290333" y="253088"/>
                    <a:pt x="297419" y="231232"/>
                  </a:cubicBezTo>
                  <a:lnTo>
                    <a:pt x="369587" y="8640"/>
                  </a:lnTo>
                  <a:cubicBezTo>
                    <a:pt x="371257" y="3489"/>
                    <a:pt x="376056" y="0"/>
                    <a:pt x="381472" y="0"/>
                  </a:cubicBezTo>
                  <a:cubicBezTo>
                    <a:pt x="386888" y="0"/>
                    <a:pt x="391687" y="3489"/>
                    <a:pt x="393357" y="8640"/>
                  </a:cubicBezTo>
                  <a:close/>
                </a:path>
              </a:pathLst>
            </a:custGeom>
            <a:solidFill>
              <a:srgbClr val="FFFFFF"/>
            </a:solidFill>
          </p:spPr>
          <p:txBody>
            <a:bodyPr/>
            <a:lstStyle/>
            <a:p>
              <a:endParaRPr lang="en-US"/>
            </a:p>
          </p:txBody>
        </p:sp>
        <p:sp>
          <p:nvSpPr>
            <p:cNvPr id="35" name="TextBox 35"/>
            <p:cNvSpPr txBox="1"/>
            <p:nvPr/>
          </p:nvSpPr>
          <p:spPr>
            <a:xfrm>
              <a:off x="228600" y="276225"/>
              <a:ext cx="355600" cy="333375"/>
            </a:xfrm>
            <a:prstGeom prst="rect">
              <a:avLst/>
            </a:prstGeom>
          </p:spPr>
          <p:txBody>
            <a:bodyPr lIns="50800" tIns="50800" rIns="50800" bIns="50800" rtlCol="0" anchor="ctr"/>
            <a:lstStyle/>
            <a:p>
              <a:pPr algn="ctr">
                <a:lnSpc>
                  <a:spcPts val="2553"/>
                </a:lnSpc>
              </a:pPr>
              <a:endParaRPr/>
            </a:p>
          </p:txBody>
        </p:sp>
      </p:grpSp>
      <p:grpSp>
        <p:nvGrpSpPr>
          <p:cNvPr id="36" name="Group 36"/>
          <p:cNvGrpSpPr/>
          <p:nvPr/>
        </p:nvGrpSpPr>
        <p:grpSpPr>
          <a:xfrm>
            <a:off x="9423195" y="6277194"/>
            <a:ext cx="1205373" cy="1148872"/>
            <a:chOff x="0" y="0"/>
            <a:chExt cx="812800" cy="774700"/>
          </a:xfrm>
        </p:grpSpPr>
        <p:sp>
          <p:nvSpPr>
            <p:cNvPr id="37" name="Freeform 37"/>
            <p:cNvSpPr/>
            <p:nvPr/>
          </p:nvSpPr>
          <p:spPr>
            <a:xfrm>
              <a:off x="24928" y="28018"/>
              <a:ext cx="762943" cy="727196"/>
            </a:xfrm>
            <a:custGeom>
              <a:avLst/>
              <a:gdLst/>
              <a:ahLst/>
              <a:cxnLst/>
              <a:rect l="l" t="t" r="r" b="b"/>
              <a:pathLst>
                <a:path w="762943" h="727196">
                  <a:moveTo>
                    <a:pt x="393357" y="8640"/>
                  </a:moveTo>
                  <a:lnTo>
                    <a:pt x="465525" y="231232"/>
                  </a:lnTo>
                  <a:cubicBezTo>
                    <a:pt x="472611" y="253088"/>
                    <a:pt x="492971" y="267891"/>
                    <a:pt x="515947" y="267891"/>
                  </a:cubicBezTo>
                  <a:lnTo>
                    <a:pt x="749335" y="267891"/>
                  </a:lnTo>
                  <a:cubicBezTo>
                    <a:pt x="754767" y="267891"/>
                    <a:pt x="759581" y="271387"/>
                    <a:pt x="761263" y="276552"/>
                  </a:cubicBezTo>
                  <a:cubicBezTo>
                    <a:pt x="762944" y="281717"/>
                    <a:pt x="761109" y="287377"/>
                    <a:pt x="756718" y="290574"/>
                  </a:cubicBezTo>
                  <a:lnTo>
                    <a:pt x="567857" y="428090"/>
                  </a:lnTo>
                  <a:cubicBezTo>
                    <a:pt x="549274" y="441620"/>
                    <a:pt x="541499" y="465566"/>
                    <a:pt x="548588" y="487432"/>
                  </a:cubicBezTo>
                  <a:lnTo>
                    <a:pt x="620756" y="710024"/>
                  </a:lnTo>
                  <a:cubicBezTo>
                    <a:pt x="622428" y="715181"/>
                    <a:pt x="620588" y="720829"/>
                    <a:pt x="616199" y="724012"/>
                  </a:cubicBezTo>
                  <a:cubicBezTo>
                    <a:pt x="611810" y="727195"/>
                    <a:pt x="605871" y="727190"/>
                    <a:pt x="601487" y="723998"/>
                  </a:cubicBezTo>
                  <a:lnTo>
                    <a:pt x="412626" y="586484"/>
                  </a:lnTo>
                  <a:cubicBezTo>
                    <a:pt x="394057" y="572964"/>
                    <a:pt x="368887" y="572964"/>
                    <a:pt x="350318" y="586484"/>
                  </a:cubicBezTo>
                  <a:lnTo>
                    <a:pt x="161457" y="723998"/>
                  </a:lnTo>
                  <a:cubicBezTo>
                    <a:pt x="157073" y="727190"/>
                    <a:pt x="151134" y="727195"/>
                    <a:pt x="146745" y="724012"/>
                  </a:cubicBezTo>
                  <a:cubicBezTo>
                    <a:pt x="142356" y="720829"/>
                    <a:pt x="140516" y="715181"/>
                    <a:pt x="142188" y="710024"/>
                  </a:cubicBezTo>
                  <a:lnTo>
                    <a:pt x="214356" y="487432"/>
                  </a:lnTo>
                  <a:cubicBezTo>
                    <a:pt x="221445" y="465566"/>
                    <a:pt x="213670" y="441620"/>
                    <a:pt x="195088" y="428090"/>
                  </a:cubicBezTo>
                  <a:lnTo>
                    <a:pt x="6226" y="290574"/>
                  </a:lnTo>
                  <a:cubicBezTo>
                    <a:pt x="1835" y="287377"/>
                    <a:pt x="0" y="281717"/>
                    <a:pt x="1681" y="276552"/>
                  </a:cubicBezTo>
                  <a:cubicBezTo>
                    <a:pt x="3363" y="271387"/>
                    <a:pt x="8177" y="267891"/>
                    <a:pt x="13609" y="267891"/>
                  </a:cubicBezTo>
                  <a:lnTo>
                    <a:pt x="246997" y="267891"/>
                  </a:lnTo>
                  <a:cubicBezTo>
                    <a:pt x="269973" y="267891"/>
                    <a:pt x="290333" y="253088"/>
                    <a:pt x="297419" y="231232"/>
                  </a:cubicBezTo>
                  <a:lnTo>
                    <a:pt x="369587" y="8640"/>
                  </a:lnTo>
                  <a:cubicBezTo>
                    <a:pt x="371257" y="3489"/>
                    <a:pt x="376056" y="0"/>
                    <a:pt x="381472" y="0"/>
                  </a:cubicBezTo>
                  <a:cubicBezTo>
                    <a:pt x="386888" y="0"/>
                    <a:pt x="391687" y="3489"/>
                    <a:pt x="393357" y="8640"/>
                  </a:cubicBezTo>
                  <a:close/>
                </a:path>
              </a:pathLst>
            </a:custGeom>
            <a:solidFill>
              <a:srgbClr val="FFFFFF"/>
            </a:solidFill>
          </p:spPr>
          <p:txBody>
            <a:bodyPr/>
            <a:lstStyle/>
            <a:p>
              <a:endParaRPr lang="en-US"/>
            </a:p>
          </p:txBody>
        </p:sp>
        <p:sp>
          <p:nvSpPr>
            <p:cNvPr id="38" name="TextBox 38"/>
            <p:cNvSpPr txBox="1"/>
            <p:nvPr/>
          </p:nvSpPr>
          <p:spPr>
            <a:xfrm>
              <a:off x="228600" y="276225"/>
              <a:ext cx="355600" cy="333375"/>
            </a:xfrm>
            <a:prstGeom prst="rect">
              <a:avLst/>
            </a:prstGeom>
          </p:spPr>
          <p:txBody>
            <a:bodyPr lIns="50800" tIns="50800" rIns="50800" bIns="50800" rtlCol="0" anchor="ctr"/>
            <a:lstStyle/>
            <a:p>
              <a:pPr algn="ctr">
                <a:lnSpc>
                  <a:spcPts val="2553"/>
                </a:lnSpc>
              </a:pPr>
              <a:endParaRPr/>
            </a:p>
          </p:txBody>
        </p:sp>
      </p:grpSp>
      <p:sp>
        <p:nvSpPr>
          <p:cNvPr id="39" name="Freeform 39"/>
          <p:cNvSpPr/>
          <p:nvPr/>
        </p:nvSpPr>
        <p:spPr>
          <a:xfrm>
            <a:off x="16801522" y="7824104"/>
            <a:ext cx="1553864" cy="2462896"/>
          </a:xfrm>
          <a:custGeom>
            <a:avLst/>
            <a:gdLst/>
            <a:ahLst/>
            <a:cxnLst/>
            <a:rect l="l" t="t" r="r" b="b"/>
            <a:pathLst>
              <a:path w="1553864" h="2462896">
                <a:moveTo>
                  <a:pt x="0" y="0"/>
                </a:moveTo>
                <a:lnTo>
                  <a:pt x="1553863" y="0"/>
                </a:lnTo>
                <a:lnTo>
                  <a:pt x="1553863" y="2462896"/>
                </a:lnTo>
                <a:lnTo>
                  <a:pt x="0" y="24628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0" name="Freeform 40"/>
          <p:cNvSpPr/>
          <p:nvPr/>
        </p:nvSpPr>
        <p:spPr>
          <a:xfrm>
            <a:off x="16117629" y="8600120"/>
            <a:ext cx="1141671" cy="1809565"/>
          </a:xfrm>
          <a:custGeom>
            <a:avLst/>
            <a:gdLst/>
            <a:ahLst/>
            <a:cxnLst/>
            <a:rect l="l" t="t" r="r" b="b"/>
            <a:pathLst>
              <a:path w="1141671" h="1809565">
                <a:moveTo>
                  <a:pt x="0" y="0"/>
                </a:moveTo>
                <a:lnTo>
                  <a:pt x="1141671" y="0"/>
                </a:lnTo>
                <a:lnTo>
                  <a:pt x="1141671" y="1809565"/>
                </a:lnTo>
                <a:lnTo>
                  <a:pt x="0" y="18095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1" name="Freeform 41"/>
          <p:cNvSpPr/>
          <p:nvPr/>
        </p:nvSpPr>
        <p:spPr>
          <a:xfrm>
            <a:off x="391427" y="217204"/>
            <a:ext cx="2844433" cy="1608397"/>
          </a:xfrm>
          <a:custGeom>
            <a:avLst/>
            <a:gdLst/>
            <a:ahLst/>
            <a:cxnLst/>
            <a:rect l="l" t="t" r="r" b="b"/>
            <a:pathLst>
              <a:path w="2844433" h="1608397">
                <a:moveTo>
                  <a:pt x="0" y="0"/>
                </a:moveTo>
                <a:lnTo>
                  <a:pt x="2844433" y="0"/>
                </a:lnTo>
                <a:lnTo>
                  <a:pt x="2844433" y="1608398"/>
                </a:lnTo>
                <a:lnTo>
                  <a:pt x="0" y="16083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2" name="TextBox 42"/>
          <p:cNvSpPr txBox="1"/>
          <p:nvPr/>
        </p:nvSpPr>
        <p:spPr>
          <a:xfrm>
            <a:off x="10797406" y="2526689"/>
            <a:ext cx="4983966" cy="2167808"/>
          </a:xfrm>
          <a:prstGeom prst="rect">
            <a:avLst/>
          </a:prstGeom>
        </p:spPr>
        <p:txBody>
          <a:bodyPr lIns="0" tIns="0" rIns="0" bIns="0" rtlCol="0" anchor="t">
            <a:spAutoFit/>
          </a:bodyPr>
          <a:lstStyle/>
          <a:p>
            <a:pPr algn="l">
              <a:lnSpc>
                <a:spcPts val="3453"/>
              </a:lnSpc>
            </a:pPr>
            <a:r>
              <a:rPr lang="en-US" sz="2656">
                <a:solidFill>
                  <a:srgbClr val="3D3D3D"/>
                </a:solidFill>
                <a:latin typeface="Poppins Bold"/>
              </a:rPr>
              <a:t>3•IS THERE A RELATIONSHIP BETWEEN THE TYPE OF SEISMIC ACTIVITY, MAGNITUDE AND DEPTH?</a:t>
            </a:r>
          </a:p>
          <a:p>
            <a:pPr algn="l">
              <a:lnSpc>
                <a:spcPts val="3193"/>
              </a:lnSpc>
            </a:pPr>
            <a:endParaRPr lang="en-US" sz="2656">
              <a:solidFill>
                <a:srgbClr val="3D3D3D"/>
              </a:solidFill>
              <a:latin typeface="Poppins Bold"/>
            </a:endParaRPr>
          </a:p>
        </p:txBody>
      </p:sp>
      <p:sp>
        <p:nvSpPr>
          <p:cNvPr id="43" name="TextBox 43"/>
          <p:cNvSpPr txBox="1"/>
          <p:nvPr/>
        </p:nvSpPr>
        <p:spPr>
          <a:xfrm>
            <a:off x="11178406" y="5970272"/>
            <a:ext cx="5168849" cy="1853832"/>
          </a:xfrm>
          <a:prstGeom prst="rect">
            <a:avLst/>
          </a:prstGeom>
        </p:spPr>
        <p:txBody>
          <a:bodyPr lIns="0" tIns="0" rIns="0" bIns="0" rtlCol="0" anchor="t">
            <a:spAutoFit/>
          </a:bodyPr>
          <a:lstStyle/>
          <a:p>
            <a:pPr algn="l">
              <a:lnSpc>
                <a:spcPts val="3937"/>
              </a:lnSpc>
            </a:pPr>
            <a:r>
              <a:rPr lang="en-US" sz="3029">
                <a:solidFill>
                  <a:srgbClr val="3D3D3D"/>
                </a:solidFill>
                <a:latin typeface="Poppins Bold"/>
              </a:rPr>
              <a:t>4. ARE CERTAIN MONTHS MORE PRONE TO EARTHQUAKES?</a:t>
            </a:r>
          </a:p>
          <a:p>
            <a:pPr algn="l">
              <a:lnSpc>
                <a:spcPts val="2637"/>
              </a:lnSpc>
            </a:pPr>
            <a:endParaRPr lang="en-US" sz="3029">
              <a:solidFill>
                <a:srgbClr val="3D3D3D"/>
              </a:solidFill>
              <a:latin typeface="Poppins Bold"/>
            </a:endParaRPr>
          </a:p>
        </p:txBody>
      </p:sp>
      <p:sp>
        <p:nvSpPr>
          <p:cNvPr id="44" name="TextBox 44"/>
          <p:cNvSpPr txBox="1"/>
          <p:nvPr/>
        </p:nvSpPr>
        <p:spPr>
          <a:xfrm>
            <a:off x="2654595" y="2514081"/>
            <a:ext cx="5042262" cy="2569838"/>
          </a:xfrm>
          <a:prstGeom prst="rect">
            <a:avLst/>
          </a:prstGeom>
        </p:spPr>
        <p:txBody>
          <a:bodyPr lIns="0" tIns="0" rIns="0" bIns="0" rtlCol="0" anchor="t">
            <a:spAutoFit/>
          </a:bodyPr>
          <a:lstStyle/>
          <a:p>
            <a:pPr algn="l">
              <a:lnSpc>
                <a:spcPts val="4034"/>
              </a:lnSpc>
            </a:pPr>
            <a:r>
              <a:rPr lang="en-US" sz="3103">
                <a:solidFill>
                  <a:srgbClr val="3D3D3D"/>
                </a:solidFill>
                <a:latin typeface="Poppins Bold"/>
              </a:rPr>
              <a:t>1•WHICH FEATURES ARE THE BEST ONES TO DETERMINE ANY SEISMIC ACTIVITY?</a:t>
            </a:r>
          </a:p>
          <a:p>
            <a:pPr algn="l">
              <a:lnSpc>
                <a:spcPts val="4156"/>
              </a:lnSpc>
            </a:pPr>
            <a:endParaRPr lang="en-US" sz="3103">
              <a:solidFill>
                <a:srgbClr val="3D3D3D"/>
              </a:solidFill>
              <a:latin typeface="Poppins Bold"/>
            </a:endParaRPr>
          </a:p>
        </p:txBody>
      </p:sp>
      <p:sp>
        <p:nvSpPr>
          <p:cNvPr id="45" name="TextBox 45"/>
          <p:cNvSpPr txBox="1"/>
          <p:nvPr/>
        </p:nvSpPr>
        <p:spPr>
          <a:xfrm>
            <a:off x="2595230" y="5684446"/>
            <a:ext cx="4592202" cy="2915674"/>
          </a:xfrm>
          <a:prstGeom prst="rect">
            <a:avLst/>
          </a:prstGeom>
        </p:spPr>
        <p:txBody>
          <a:bodyPr lIns="0" tIns="0" rIns="0" bIns="0" rtlCol="0" anchor="t">
            <a:spAutoFit/>
          </a:bodyPr>
          <a:lstStyle/>
          <a:p>
            <a:pPr algn="l">
              <a:lnSpc>
                <a:spcPts val="3934"/>
              </a:lnSpc>
            </a:pPr>
            <a:r>
              <a:rPr lang="en-US" sz="3026">
                <a:solidFill>
                  <a:srgbClr val="3D3D3D"/>
                </a:solidFill>
                <a:latin typeface="Poppins Bold"/>
              </a:rPr>
              <a:t>2•WHICH REGIONS WITNESSED THE MOST EARTHQUAKE ACTIVITY?</a:t>
            </a:r>
          </a:p>
          <a:p>
            <a:pPr algn="l">
              <a:lnSpc>
                <a:spcPts val="3544"/>
              </a:lnSpc>
            </a:pPr>
            <a:endParaRPr lang="en-US" sz="3026">
              <a:solidFill>
                <a:srgbClr val="3D3D3D"/>
              </a:solidFill>
              <a:latin typeface="Poppins Bold"/>
            </a:endParaRPr>
          </a:p>
          <a:p>
            <a:pPr algn="l">
              <a:lnSpc>
                <a:spcPts val="3655"/>
              </a:lnSpc>
            </a:pPr>
            <a:endParaRPr lang="en-US" sz="3026">
              <a:solidFill>
                <a:srgbClr val="3D3D3D"/>
              </a:solidFill>
              <a:latin typeface="Poppins Bold"/>
            </a:endParaRPr>
          </a:p>
        </p:txBody>
      </p:sp>
      <p:sp>
        <p:nvSpPr>
          <p:cNvPr id="46" name="TextBox 46"/>
          <p:cNvSpPr txBox="1"/>
          <p:nvPr/>
        </p:nvSpPr>
        <p:spPr>
          <a:xfrm>
            <a:off x="4405259" y="546615"/>
            <a:ext cx="12446619" cy="1006727"/>
          </a:xfrm>
          <a:prstGeom prst="rect">
            <a:avLst/>
          </a:prstGeom>
        </p:spPr>
        <p:txBody>
          <a:bodyPr lIns="0" tIns="0" rIns="0" bIns="0" rtlCol="0" anchor="t">
            <a:spAutoFit/>
          </a:bodyPr>
          <a:lstStyle/>
          <a:p>
            <a:pPr algn="ctr">
              <a:lnSpc>
                <a:spcPts val="7009"/>
              </a:lnSpc>
            </a:pPr>
            <a:r>
              <a:rPr lang="en-US" sz="7009">
                <a:solidFill>
                  <a:srgbClr val="393A38"/>
                </a:solidFill>
                <a:latin typeface="Poppins Bold"/>
              </a:rPr>
              <a:t>RESEARCH QUESTIONS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FAF5"/>
        </a:solidFill>
        <a:effectLst/>
      </p:bgPr>
    </p:bg>
    <p:spTree>
      <p:nvGrpSpPr>
        <p:cNvPr id="1" name=""/>
        <p:cNvGrpSpPr/>
        <p:nvPr/>
      </p:nvGrpSpPr>
      <p:grpSpPr>
        <a:xfrm>
          <a:off x="0" y="0"/>
          <a:ext cx="0" cy="0"/>
          <a:chOff x="0" y="0"/>
          <a:chExt cx="0" cy="0"/>
        </a:xfrm>
      </p:grpSpPr>
      <p:sp>
        <p:nvSpPr>
          <p:cNvPr id="2" name="Freeform 2" descr="Person in Gloves Spraying Cleaning Solution"/>
          <p:cNvSpPr/>
          <p:nvPr/>
        </p:nvSpPr>
        <p:spPr>
          <a:xfrm>
            <a:off x="16250396" y="-52971"/>
            <a:ext cx="2017808" cy="2163342"/>
          </a:xfrm>
          <a:custGeom>
            <a:avLst/>
            <a:gdLst/>
            <a:ahLst/>
            <a:cxnLst/>
            <a:rect l="l" t="t" r="r" b="b"/>
            <a:pathLst>
              <a:path w="2017808" h="2163342">
                <a:moveTo>
                  <a:pt x="0" y="0"/>
                </a:moveTo>
                <a:lnTo>
                  <a:pt x="2017808" y="0"/>
                </a:lnTo>
                <a:lnTo>
                  <a:pt x="2017808" y="2163342"/>
                </a:lnTo>
                <a:lnTo>
                  <a:pt x="0" y="21633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235736" y="2163342"/>
            <a:ext cx="5391225" cy="5960317"/>
            <a:chOff x="0" y="0"/>
            <a:chExt cx="4174148" cy="4614767"/>
          </a:xfrm>
        </p:grpSpPr>
        <p:sp>
          <p:nvSpPr>
            <p:cNvPr id="4" name="Freeform 4"/>
            <p:cNvSpPr/>
            <p:nvPr/>
          </p:nvSpPr>
          <p:spPr>
            <a:xfrm>
              <a:off x="0" y="0"/>
              <a:ext cx="4174149" cy="4614767"/>
            </a:xfrm>
            <a:custGeom>
              <a:avLst/>
              <a:gdLst/>
              <a:ahLst/>
              <a:cxnLst/>
              <a:rect l="l" t="t" r="r" b="b"/>
              <a:pathLst>
                <a:path w="4174149" h="4614767">
                  <a:moveTo>
                    <a:pt x="4049688" y="4614767"/>
                  </a:moveTo>
                  <a:lnTo>
                    <a:pt x="124460" y="4614767"/>
                  </a:lnTo>
                  <a:cubicBezTo>
                    <a:pt x="55880" y="4614767"/>
                    <a:pt x="0" y="4558887"/>
                    <a:pt x="0" y="4490307"/>
                  </a:cubicBezTo>
                  <a:lnTo>
                    <a:pt x="0" y="124460"/>
                  </a:lnTo>
                  <a:cubicBezTo>
                    <a:pt x="0" y="55880"/>
                    <a:pt x="55880" y="0"/>
                    <a:pt x="124460" y="0"/>
                  </a:cubicBezTo>
                  <a:lnTo>
                    <a:pt x="4049688" y="0"/>
                  </a:lnTo>
                  <a:cubicBezTo>
                    <a:pt x="4118268" y="0"/>
                    <a:pt x="4174149" y="55880"/>
                    <a:pt x="4174149" y="124460"/>
                  </a:cubicBezTo>
                  <a:lnTo>
                    <a:pt x="4174149" y="4490307"/>
                  </a:lnTo>
                  <a:cubicBezTo>
                    <a:pt x="4174149" y="4558887"/>
                    <a:pt x="4118268" y="4614767"/>
                    <a:pt x="4049688" y="4614767"/>
                  </a:cubicBezTo>
                  <a:close/>
                </a:path>
              </a:pathLst>
            </a:custGeom>
            <a:solidFill>
              <a:srgbClr val="000000"/>
            </a:solidFill>
          </p:spPr>
          <p:txBody>
            <a:bodyPr/>
            <a:lstStyle/>
            <a:p>
              <a:endParaRPr lang="en-US"/>
            </a:p>
          </p:txBody>
        </p:sp>
      </p:grpSp>
      <p:grpSp>
        <p:nvGrpSpPr>
          <p:cNvPr id="5" name="Group 5"/>
          <p:cNvGrpSpPr/>
          <p:nvPr/>
        </p:nvGrpSpPr>
        <p:grpSpPr>
          <a:xfrm>
            <a:off x="5841276" y="2163342"/>
            <a:ext cx="5874605" cy="5960317"/>
            <a:chOff x="0" y="0"/>
            <a:chExt cx="4548404" cy="4614767"/>
          </a:xfrm>
        </p:grpSpPr>
        <p:sp>
          <p:nvSpPr>
            <p:cNvPr id="6" name="Freeform 6"/>
            <p:cNvSpPr/>
            <p:nvPr/>
          </p:nvSpPr>
          <p:spPr>
            <a:xfrm>
              <a:off x="0" y="0"/>
              <a:ext cx="4548405" cy="4614767"/>
            </a:xfrm>
            <a:custGeom>
              <a:avLst/>
              <a:gdLst/>
              <a:ahLst/>
              <a:cxnLst/>
              <a:rect l="l" t="t" r="r" b="b"/>
              <a:pathLst>
                <a:path w="4548405" h="4614767">
                  <a:moveTo>
                    <a:pt x="4423944" y="4614767"/>
                  </a:moveTo>
                  <a:lnTo>
                    <a:pt x="124460" y="4614767"/>
                  </a:lnTo>
                  <a:cubicBezTo>
                    <a:pt x="55880" y="4614767"/>
                    <a:pt x="0" y="4558887"/>
                    <a:pt x="0" y="4490307"/>
                  </a:cubicBezTo>
                  <a:lnTo>
                    <a:pt x="0" y="124460"/>
                  </a:lnTo>
                  <a:cubicBezTo>
                    <a:pt x="0" y="55880"/>
                    <a:pt x="55880" y="0"/>
                    <a:pt x="124460" y="0"/>
                  </a:cubicBezTo>
                  <a:lnTo>
                    <a:pt x="4423944" y="0"/>
                  </a:lnTo>
                  <a:cubicBezTo>
                    <a:pt x="4492524" y="0"/>
                    <a:pt x="4548405" y="55880"/>
                    <a:pt x="4548405" y="124460"/>
                  </a:cubicBezTo>
                  <a:lnTo>
                    <a:pt x="4548405" y="4490307"/>
                  </a:lnTo>
                  <a:cubicBezTo>
                    <a:pt x="4548405" y="4558887"/>
                    <a:pt x="4492524" y="4614767"/>
                    <a:pt x="4423944" y="4614767"/>
                  </a:cubicBezTo>
                  <a:close/>
                </a:path>
              </a:pathLst>
            </a:custGeom>
            <a:solidFill>
              <a:srgbClr val="000000"/>
            </a:solidFill>
          </p:spPr>
          <p:txBody>
            <a:bodyPr/>
            <a:lstStyle/>
            <a:p>
              <a:endParaRPr lang="en-US"/>
            </a:p>
          </p:txBody>
        </p:sp>
      </p:grpSp>
      <p:grpSp>
        <p:nvGrpSpPr>
          <p:cNvPr id="7" name="Group 7"/>
          <p:cNvGrpSpPr/>
          <p:nvPr/>
        </p:nvGrpSpPr>
        <p:grpSpPr>
          <a:xfrm>
            <a:off x="11934956" y="2163342"/>
            <a:ext cx="5324344" cy="5960317"/>
            <a:chOff x="0" y="0"/>
            <a:chExt cx="4122366" cy="4614767"/>
          </a:xfrm>
        </p:grpSpPr>
        <p:sp>
          <p:nvSpPr>
            <p:cNvPr id="8" name="Freeform 8"/>
            <p:cNvSpPr/>
            <p:nvPr/>
          </p:nvSpPr>
          <p:spPr>
            <a:xfrm>
              <a:off x="0" y="0"/>
              <a:ext cx="4122366" cy="4614767"/>
            </a:xfrm>
            <a:custGeom>
              <a:avLst/>
              <a:gdLst/>
              <a:ahLst/>
              <a:cxnLst/>
              <a:rect l="l" t="t" r="r" b="b"/>
              <a:pathLst>
                <a:path w="4122366" h="4614767">
                  <a:moveTo>
                    <a:pt x="3997906" y="4614767"/>
                  </a:moveTo>
                  <a:lnTo>
                    <a:pt x="124460" y="4614767"/>
                  </a:lnTo>
                  <a:cubicBezTo>
                    <a:pt x="55880" y="4614767"/>
                    <a:pt x="0" y="4558887"/>
                    <a:pt x="0" y="4490307"/>
                  </a:cubicBezTo>
                  <a:lnTo>
                    <a:pt x="0" y="124460"/>
                  </a:lnTo>
                  <a:cubicBezTo>
                    <a:pt x="0" y="55880"/>
                    <a:pt x="55880" y="0"/>
                    <a:pt x="124460" y="0"/>
                  </a:cubicBezTo>
                  <a:lnTo>
                    <a:pt x="3997906" y="0"/>
                  </a:lnTo>
                  <a:cubicBezTo>
                    <a:pt x="4066486" y="0"/>
                    <a:pt x="4122366" y="55880"/>
                    <a:pt x="4122366" y="124460"/>
                  </a:cubicBezTo>
                  <a:lnTo>
                    <a:pt x="4122366" y="4490307"/>
                  </a:lnTo>
                  <a:cubicBezTo>
                    <a:pt x="4122366" y="4558887"/>
                    <a:pt x="4066486" y="4614767"/>
                    <a:pt x="3997906" y="4614767"/>
                  </a:cubicBezTo>
                  <a:close/>
                </a:path>
              </a:pathLst>
            </a:custGeom>
            <a:solidFill>
              <a:srgbClr val="000000"/>
            </a:solidFill>
          </p:spPr>
          <p:txBody>
            <a:bodyPr/>
            <a:lstStyle/>
            <a:p>
              <a:endParaRPr lang="en-US"/>
            </a:p>
          </p:txBody>
        </p:sp>
      </p:grpSp>
      <p:sp>
        <p:nvSpPr>
          <p:cNvPr id="9" name="Freeform 9"/>
          <p:cNvSpPr/>
          <p:nvPr/>
        </p:nvSpPr>
        <p:spPr>
          <a:xfrm>
            <a:off x="1563003" y="2163342"/>
            <a:ext cx="2736691" cy="5960317"/>
          </a:xfrm>
          <a:custGeom>
            <a:avLst/>
            <a:gdLst/>
            <a:ahLst/>
            <a:cxnLst/>
            <a:rect l="l" t="t" r="r" b="b"/>
            <a:pathLst>
              <a:path w="2736691" h="5960317">
                <a:moveTo>
                  <a:pt x="0" y="0"/>
                </a:moveTo>
                <a:lnTo>
                  <a:pt x="2736691" y="0"/>
                </a:lnTo>
                <a:lnTo>
                  <a:pt x="2736691" y="5960316"/>
                </a:lnTo>
                <a:lnTo>
                  <a:pt x="0" y="5960316"/>
                </a:lnTo>
                <a:lnTo>
                  <a:pt x="0" y="0"/>
                </a:lnTo>
                <a:close/>
              </a:path>
            </a:pathLst>
          </a:custGeom>
          <a:blipFill>
            <a:blip r:embed="rId4"/>
            <a:stretch>
              <a:fillRect l="-84" r="-84"/>
            </a:stretch>
          </a:blipFill>
        </p:spPr>
        <p:txBody>
          <a:bodyPr/>
          <a:lstStyle/>
          <a:p>
            <a:endParaRPr lang="en-US"/>
          </a:p>
        </p:txBody>
      </p:sp>
      <p:sp>
        <p:nvSpPr>
          <p:cNvPr id="10" name="Freeform 10"/>
          <p:cNvSpPr/>
          <p:nvPr/>
        </p:nvSpPr>
        <p:spPr>
          <a:xfrm>
            <a:off x="5841276" y="3715355"/>
            <a:ext cx="5874605" cy="2334559"/>
          </a:xfrm>
          <a:custGeom>
            <a:avLst/>
            <a:gdLst/>
            <a:ahLst/>
            <a:cxnLst/>
            <a:rect l="l" t="t" r="r" b="b"/>
            <a:pathLst>
              <a:path w="5874605" h="2334559">
                <a:moveTo>
                  <a:pt x="0" y="0"/>
                </a:moveTo>
                <a:lnTo>
                  <a:pt x="5874605" y="0"/>
                </a:lnTo>
                <a:lnTo>
                  <a:pt x="5874605" y="2334560"/>
                </a:lnTo>
                <a:lnTo>
                  <a:pt x="0" y="2334560"/>
                </a:lnTo>
                <a:lnTo>
                  <a:pt x="0" y="0"/>
                </a:lnTo>
                <a:close/>
              </a:path>
            </a:pathLst>
          </a:custGeom>
          <a:blipFill>
            <a:blip r:embed="rId5"/>
            <a:stretch>
              <a:fillRect t="-45" r="-458" b="-45"/>
            </a:stretch>
          </a:blipFill>
        </p:spPr>
        <p:txBody>
          <a:bodyPr/>
          <a:lstStyle/>
          <a:p>
            <a:endParaRPr lang="en-US"/>
          </a:p>
        </p:txBody>
      </p:sp>
      <p:sp>
        <p:nvSpPr>
          <p:cNvPr id="11" name="Freeform 11"/>
          <p:cNvSpPr/>
          <p:nvPr/>
        </p:nvSpPr>
        <p:spPr>
          <a:xfrm>
            <a:off x="0" y="0"/>
            <a:ext cx="2163342" cy="2163342"/>
          </a:xfrm>
          <a:custGeom>
            <a:avLst/>
            <a:gdLst/>
            <a:ahLst/>
            <a:cxnLst/>
            <a:rect l="l" t="t" r="r" b="b"/>
            <a:pathLst>
              <a:path w="2163342" h="2163342">
                <a:moveTo>
                  <a:pt x="0" y="0"/>
                </a:moveTo>
                <a:lnTo>
                  <a:pt x="2163342" y="0"/>
                </a:lnTo>
                <a:lnTo>
                  <a:pt x="2163342" y="2163342"/>
                </a:lnTo>
                <a:lnTo>
                  <a:pt x="0" y="21633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Freeform 12"/>
          <p:cNvSpPr/>
          <p:nvPr/>
        </p:nvSpPr>
        <p:spPr>
          <a:xfrm>
            <a:off x="11934956" y="3595779"/>
            <a:ext cx="5324344" cy="2454135"/>
          </a:xfrm>
          <a:custGeom>
            <a:avLst/>
            <a:gdLst/>
            <a:ahLst/>
            <a:cxnLst/>
            <a:rect l="l" t="t" r="r" b="b"/>
            <a:pathLst>
              <a:path w="5324344" h="2454135">
                <a:moveTo>
                  <a:pt x="0" y="0"/>
                </a:moveTo>
                <a:lnTo>
                  <a:pt x="5324344" y="0"/>
                </a:lnTo>
                <a:lnTo>
                  <a:pt x="5324344" y="2454136"/>
                </a:lnTo>
                <a:lnTo>
                  <a:pt x="0" y="2454136"/>
                </a:lnTo>
                <a:lnTo>
                  <a:pt x="0" y="0"/>
                </a:lnTo>
                <a:close/>
              </a:path>
            </a:pathLst>
          </a:custGeom>
          <a:blipFill>
            <a:blip r:embed="rId8"/>
            <a:stretch>
              <a:fillRect r="-371"/>
            </a:stretch>
          </a:blipFill>
        </p:spPr>
        <p:txBody>
          <a:bodyPr/>
          <a:lstStyle/>
          <a:p>
            <a:endParaRPr lang="en-US"/>
          </a:p>
        </p:txBody>
      </p:sp>
      <p:sp>
        <p:nvSpPr>
          <p:cNvPr id="13" name="TextBox 13"/>
          <p:cNvSpPr txBox="1"/>
          <p:nvPr/>
        </p:nvSpPr>
        <p:spPr>
          <a:xfrm>
            <a:off x="2163342" y="489902"/>
            <a:ext cx="15340912" cy="934720"/>
          </a:xfrm>
          <a:prstGeom prst="rect">
            <a:avLst/>
          </a:prstGeom>
        </p:spPr>
        <p:txBody>
          <a:bodyPr lIns="0" tIns="0" rIns="0" bIns="0" rtlCol="0" anchor="t">
            <a:spAutoFit/>
          </a:bodyPr>
          <a:lstStyle/>
          <a:p>
            <a:pPr algn="ctr">
              <a:lnSpc>
                <a:spcPts val="7279"/>
              </a:lnSpc>
            </a:pPr>
            <a:r>
              <a:rPr lang="en-US" sz="5199">
                <a:solidFill>
                  <a:srgbClr val="000000"/>
                </a:solidFill>
                <a:latin typeface="Poppins Bold"/>
              </a:rPr>
              <a:t>DATA CLEANING AND PREPROCESSING</a:t>
            </a:r>
          </a:p>
        </p:txBody>
      </p:sp>
      <p:sp>
        <p:nvSpPr>
          <p:cNvPr id="14" name="TextBox 14"/>
          <p:cNvSpPr txBox="1"/>
          <p:nvPr/>
        </p:nvSpPr>
        <p:spPr>
          <a:xfrm>
            <a:off x="11934956" y="8310297"/>
            <a:ext cx="5324344" cy="888999"/>
          </a:xfrm>
          <a:prstGeom prst="rect">
            <a:avLst/>
          </a:prstGeom>
        </p:spPr>
        <p:txBody>
          <a:bodyPr lIns="0" tIns="0" rIns="0" bIns="0" rtlCol="0" anchor="t">
            <a:spAutoFit/>
          </a:bodyPr>
          <a:lstStyle/>
          <a:p>
            <a:pPr algn="ctr">
              <a:lnSpc>
                <a:spcPts val="3500"/>
              </a:lnSpc>
            </a:pPr>
            <a:r>
              <a:rPr lang="en-US" sz="2500">
                <a:solidFill>
                  <a:srgbClr val="000000"/>
                </a:solidFill>
                <a:latin typeface="Poppins"/>
              </a:rPr>
              <a:t>Extracting the seasons column using the Date/time column t</a:t>
            </a:r>
          </a:p>
        </p:txBody>
      </p:sp>
      <p:sp>
        <p:nvSpPr>
          <p:cNvPr id="15" name="TextBox 15"/>
          <p:cNvSpPr txBox="1"/>
          <p:nvPr/>
        </p:nvSpPr>
        <p:spPr>
          <a:xfrm>
            <a:off x="411991" y="8417612"/>
            <a:ext cx="5214970" cy="888999"/>
          </a:xfrm>
          <a:prstGeom prst="rect">
            <a:avLst/>
          </a:prstGeom>
        </p:spPr>
        <p:txBody>
          <a:bodyPr lIns="0" tIns="0" rIns="0" bIns="0" rtlCol="0" anchor="t">
            <a:spAutoFit/>
          </a:bodyPr>
          <a:lstStyle/>
          <a:p>
            <a:pPr algn="ctr">
              <a:lnSpc>
                <a:spcPts val="3500"/>
              </a:lnSpc>
            </a:pPr>
            <a:r>
              <a:rPr lang="en-US" sz="2500">
                <a:solidFill>
                  <a:srgbClr val="000000"/>
                </a:solidFill>
                <a:latin typeface="Poppins"/>
              </a:rPr>
              <a:t>Missing values are replaced with 0s and mean values as needed </a:t>
            </a:r>
          </a:p>
        </p:txBody>
      </p:sp>
      <p:sp>
        <p:nvSpPr>
          <p:cNvPr id="16" name="TextBox 16"/>
          <p:cNvSpPr txBox="1"/>
          <p:nvPr/>
        </p:nvSpPr>
        <p:spPr>
          <a:xfrm>
            <a:off x="6528256" y="8399832"/>
            <a:ext cx="4569381" cy="450849"/>
          </a:xfrm>
          <a:prstGeom prst="rect">
            <a:avLst/>
          </a:prstGeom>
        </p:spPr>
        <p:txBody>
          <a:bodyPr lIns="0" tIns="0" rIns="0" bIns="0" rtlCol="0" anchor="t">
            <a:spAutoFit/>
          </a:bodyPr>
          <a:lstStyle/>
          <a:p>
            <a:pPr algn="ctr">
              <a:lnSpc>
                <a:spcPts val="3500"/>
              </a:lnSpc>
            </a:pPr>
            <a:r>
              <a:rPr lang="en-US" sz="2500">
                <a:solidFill>
                  <a:srgbClr val="000000"/>
                </a:solidFill>
                <a:latin typeface="Poppins"/>
              </a:rPr>
              <a:t>Duplicate rows are removed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AF5"/>
        </a:solidFill>
        <a:effectLst/>
      </p:bgPr>
    </p:bg>
    <p:spTree>
      <p:nvGrpSpPr>
        <p:cNvPr id="1" name=""/>
        <p:cNvGrpSpPr/>
        <p:nvPr/>
      </p:nvGrpSpPr>
      <p:grpSpPr>
        <a:xfrm>
          <a:off x="0" y="0"/>
          <a:ext cx="0" cy="0"/>
          <a:chOff x="0" y="0"/>
          <a:chExt cx="0" cy="0"/>
        </a:xfrm>
      </p:grpSpPr>
      <p:sp>
        <p:nvSpPr>
          <p:cNvPr id="2" name="Freeform 2"/>
          <p:cNvSpPr/>
          <p:nvPr/>
        </p:nvSpPr>
        <p:spPr>
          <a:xfrm>
            <a:off x="15394452" y="7374392"/>
            <a:ext cx="2893548" cy="2493712"/>
          </a:xfrm>
          <a:custGeom>
            <a:avLst/>
            <a:gdLst/>
            <a:ahLst/>
            <a:cxnLst/>
            <a:rect l="l" t="t" r="r" b="b"/>
            <a:pathLst>
              <a:path w="2893548" h="2493712">
                <a:moveTo>
                  <a:pt x="0" y="0"/>
                </a:moveTo>
                <a:lnTo>
                  <a:pt x="2893548" y="0"/>
                </a:lnTo>
                <a:lnTo>
                  <a:pt x="2893548" y="2493712"/>
                </a:lnTo>
                <a:lnTo>
                  <a:pt x="0" y="24937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394452" y="0"/>
            <a:ext cx="2815817" cy="2370406"/>
          </a:xfrm>
          <a:custGeom>
            <a:avLst/>
            <a:gdLst/>
            <a:ahLst/>
            <a:cxnLst/>
            <a:rect l="l" t="t" r="r" b="b"/>
            <a:pathLst>
              <a:path w="2815817" h="2370406">
                <a:moveTo>
                  <a:pt x="0" y="0"/>
                </a:moveTo>
                <a:lnTo>
                  <a:pt x="2815817" y="0"/>
                </a:lnTo>
                <a:lnTo>
                  <a:pt x="2815817" y="2370406"/>
                </a:lnTo>
                <a:lnTo>
                  <a:pt x="0" y="23704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2503612" y="3148571"/>
            <a:ext cx="13280776" cy="2788920"/>
          </a:xfrm>
          <a:prstGeom prst="rect">
            <a:avLst/>
          </a:prstGeom>
        </p:spPr>
        <p:txBody>
          <a:bodyPr lIns="0" tIns="0" rIns="0" bIns="0" rtlCol="0" anchor="t">
            <a:spAutoFit/>
          </a:bodyPr>
          <a:lstStyle/>
          <a:p>
            <a:pPr marL="0" lvl="0" indent="0" algn="ctr">
              <a:lnSpc>
                <a:spcPts val="10560"/>
              </a:lnSpc>
              <a:spcBef>
                <a:spcPct val="0"/>
              </a:spcBef>
            </a:pPr>
            <a:r>
              <a:rPr lang="en-US" sz="9600" spc="192">
                <a:solidFill>
                  <a:srgbClr val="393A38"/>
                </a:solidFill>
                <a:latin typeface="Poppins Bold"/>
              </a:rPr>
              <a:t>EXPLORATORY DATA ANALYSIS</a:t>
            </a:r>
          </a:p>
        </p:txBody>
      </p:sp>
      <p:sp>
        <p:nvSpPr>
          <p:cNvPr id="5" name="Freeform 5"/>
          <p:cNvSpPr/>
          <p:nvPr/>
        </p:nvSpPr>
        <p:spPr>
          <a:xfrm flipV="1">
            <a:off x="0" y="797"/>
            <a:ext cx="3793326" cy="3793326"/>
          </a:xfrm>
          <a:custGeom>
            <a:avLst/>
            <a:gdLst/>
            <a:ahLst/>
            <a:cxnLst/>
            <a:rect l="l" t="t" r="r" b="b"/>
            <a:pathLst>
              <a:path w="3793326" h="3793326">
                <a:moveTo>
                  <a:pt x="0" y="3793326"/>
                </a:moveTo>
                <a:lnTo>
                  <a:pt x="3793326" y="3793326"/>
                </a:lnTo>
                <a:lnTo>
                  <a:pt x="3793326" y="0"/>
                </a:lnTo>
                <a:lnTo>
                  <a:pt x="0" y="0"/>
                </a:lnTo>
                <a:lnTo>
                  <a:pt x="0" y="3793326"/>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0" y="6383475"/>
            <a:ext cx="5858949" cy="3903525"/>
          </a:xfrm>
          <a:custGeom>
            <a:avLst/>
            <a:gdLst/>
            <a:ahLst/>
            <a:cxnLst/>
            <a:rect l="l" t="t" r="r" b="b"/>
            <a:pathLst>
              <a:path w="5858949" h="3903525">
                <a:moveTo>
                  <a:pt x="0" y="0"/>
                </a:moveTo>
                <a:lnTo>
                  <a:pt x="5858949" y="0"/>
                </a:lnTo>
                <a:lnTo>
                  <a:pt x="5858949" y="3903525"/>
                </a:lnTo>
                <a:lnTo>
                  <a:pt x="0" y="3903525"/>
                </a:lnTo>
                <a:lnTo>
                  <a:pt x="0" y="0"/>
                </a:lnTo>
                <a:close/>
              </a:path>
            </a:pathLst>
          </a:custGeom>
          <a:blipFill>
            <a:blip r:embed="rId8"/>
            <a:stretch>
              <a:fillRect/>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AF5"/>
        </a:solidFill>
        <a:effectLst/>
      </p:bgPr>
    </p:bg>
    <p:spTree>
      <p:nvGrpSpPr>
        <p:cNvPr id="1" name=""/>
        <p:cNvGrpSpPr/>
        <p:nvPr/>
      </p:nvGrpSpPr>
      <p:grpSpPr>
        <a:xfrm>
          <a:off x="0" y="0"/>
          <a:ext cx="0" cy="0"/>
          <a:chOff x="0" y="0"/>
          <a:chExt cx="0" cy="0"/>
        </a:xfrm>
      </p:grpSpPr>
      <p:sp>
        <p:nvSpPr>
          <p:cNvPr id="2" name="Freeform 2" descr="Rubbles Caused by an Earthquake"/>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999"/>
            </a:blip>
            <a:stretch>
              <a:fillRect l="-20685" t="-21204" b="-21204"/>
            </a:stretch>
          </a:blipFill>
        </p:spPr>
        <p:txBody>
          <a:bodyPr/>
          <a:lstStyle/>
          <a:p>
            <a:endParaRPr lang="en-US"/>
          </a:p>
        </p:txBody>
      </p:sp>
      <p:sp>
        <p:nvSpPr>
          <p:cNvPr id="3" name="Freeform 3" descr="Purple Geometric Rectangle"/>
          <p:cNvSpPr/>
          <p:nvPr/>
        </p:nvSpPr>
        <p:spPr>
          <a:xfrm flipH="1" flipV="1">
            <a:off x="15614248" y="7613248"/>
            <a:ext cx="2673752" cy="2673752"/>
          </a:xfrm>
          <a:custGeom>
            <a:avLst/>
            <a:gdLst/>
            <a:ahLst/>
            <a:cxnLst/>
            <a:rect l="l" t="t" r="r" b="b"/>
            <a:pathLst>
              <a:path w="2673752" h="2673752">
                <a:moveTo>
                  <a:pt x="2673752" y="2673752"/>
                </a:moveTo>
                <a:lnTo>
                  <a:pt x="0" y="2673752"/>
                </a:lnTo>
                <a:lnTo>
                  <a:pt x="0" y="0"/>
                </a:lnTo>
                <a:lnTo>
                  <a:pt x="2673752" y="0"/>
                </a:lnTo>
                <a:lnTo>
                  <a:pt x="2673752" y="2673752"/>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217718" y="1676858"/>
            <a:ext cx="11601502" cy="7286625"/>
          </a:xfrm>
          <a:custGeom>
            <a:avLst/>
            <a:gdLst/>
            <a:ahLst/>
            <a:cxnLst/>
            <a:rect l="l" t="t" r="r" b="b"/>
            <a:pathLst>
              <a:path w="11601502" h="7286625">
                <a:moveTo>
                  <a:pt x="0" y="0"/>
                </a:moveTo>
                <a:lnTo>
                  <a:pt x="11601502" y="0"/>
                </a:lnTo>
                <a:lnTo>
                  <a:pt x="11601502" y="7286625"/>
                </a:lnTo>
                <a:lnTo>
                  <a:pt x="0" y="7286625"/>
                </a:lnTo>
                <a:lnTo>
                  <a:pt x="0" y="0"/>
                </a:lnTo>
                <a:close/>
              </a:path>
            </a:pathLst>
          </a:custGeom>
          <a:blipFill>
            <a:blip r:embed="rId5"/>
            <a:stretch>
              <a:fillRect b="-6144"/>
            </a:stretch>
          </a:blipFill>
          <a:ln w="19050" cap="sq">
            <a:solidFill>
              <a:srgbClr val="000000"/>
            </a:solidFill>
            <a:prstDash val="solid"/>
            <a:miter/>
          </a:ln>
        </p:spPr>
        <p:txBody>
          <a:bodyPr/>
          <a:lstStyle/>
          <a:p>
            <a:endParaRPr lang="en-US"/>
          </a:p>
        </p:txBody>
      </p:sp>
      <p:sp>
        <p:nvSpPr>
          <p:cNvPr id="5" name="AutoShape 5"/>
          <p:cNvSpPr/>
          <p:nvPr/>
        </p:nvSpPr>
        <p:spPr>
          <a:xfrm>
            <a:off x="12136356" y="5124450"/>
            <a:ext cx="5122944" cy="0"/>
          </a:xfrm>
          <a:prstGeom prst="line">
            <a:avLst/>
          </a:prstGeom>
          <a:ln w="38100" cap="flat">
            <a:solidFill>
              <a:srgbClr val="000000"/>
            </a:solidFill>
            <a:prstDash val="solid"/>
            <a:headEnd type="none" w="sm" len="sm"/>
            <a:tailEnd type="none" w="sm" len="sm"/>
          </a:ln>
        </p:spPr>
        <p:txBody>
          <a:bodyPr/>
          <a:lstStyle/>
          <a:p>
            <a:endParaRPr lang="en-US"/>
          </a:p>
        </p:txBody>
      </p:sp>
      <p:sp>
        <p:nvSpPr>
          <p:cNvPr id="6" name="Freeform 6"/>
          <p:cNvSpPr/>
          <p:nvPr/>
        </p:nvSpPr>
        <p:spPr>
          <a:xfrm>
            <a:off x="14786949" y="0"/>
            <a:ext cx="3501051" cy="2781744"/>
          </a:xfrm>
          <a:custGeom>
            <a:avLst/>
            <a:gdLst/>
            <a:ahLst/>
            <a:cxnLst/>
            <a:rect l="l" t="t" r="r" b="b"/>
            <a:pathLst>
              <a:path w="3501051" h="2781744">
                <a:moveTo>
                  <a:pt x="0" y="0"/>
                </a:moveTo>
                <a:lnTo>
                  <a:pt x="3501051" y="0"/>
                </a:lnTo>
                <a:lnTo>
                  <a:pt x="3501051" y="2781744"/>
                </a:lnTo>
                <a:lnTo>
                  <a:pt x="0" y="27817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TextBox 7"/>
          <p:cNvSpPr txBox="1"/>
          <p:nvPr/>
        </p:nvSpPr>
        <p:spPr>
          <a:xfrm>
            <a:off x="12136356" y="3552082"/>
            <a:ext cx="5122944" cy="1170624"/>
          </a:xfrm>
          <a:prstGeom prst="rect">
            <a:avLst/>
          </a:prstGeom>
        </p:spPr>
        <p:txBody>
          <a:bodyPr lIns="0" tIns="0" rIns="0" bIns="0" rtlCol="0" anchor="t">
            <a:spAutoFit/>
          </a:bodyPr>
          <a:lstStyle/>
          <a:p>
            <a:pPr marL="0" lvl="0" indent="0" algn="l">
              <a:lnSpc>
                <a:spcPts val="8347"/>
              </a:lnSpc>
            </a:pPr>
            <a:r>
              <a:rPr lang="en-US" sz="7950">
                <a:solidFill>
                  <a:srgbClr val="000000"/>
                </a:solidFill>
                <a:latin typeface="Poppins"/>
              </a:rPr>
              <a:t>Analysis-1</a:t>
            </a:r>
          </a:p>
        </p:txBody>
      </p:sp>
      <p:sp>
        <p:nvSpPr>
          <p:cNvPr id="8" name="TextBox 8"/>
          <p:cNvSpPr txBox="1"/>
          <p:nvPr/>
        </p:nvSpPr>
        <p:spPr>
          <a:xfrm>
            <a:off x="12136356" y="5644131"/>
            <a:ext cx="5168852" cy="1755775"/>
          </a:xfrm>
          <a:prstGeom prst="rect">
            <a:avLst/>
          </a:prstGeom>
        </p:spPr>
        <p:txBody>
          <a:bodyPr lIns="0" tIns="0" rIns="0" bIns="0" rtlCol="0" anchor="t">
            <a:spAutoFit/>
          </a:bodyPr>
          <a:lstStyle/>
          <a:p>
            <a:pPr marL="0" lvl="0" indent="0" algn="l">
              <a:lnSpc>
                <a:spcPts val="3499"/>
              </a:lnSpc>
            </a:pPr>
            <a:r>
              <a:rPr lang="en-US" sz="2499">
                <a:solidFill>
                  <a:srgbClr val="000000"/>
                </a:solidFill>
                <a:latin typeface="Poppins"/>
              </a:rPr>
              <a:t>Depth is a crucial feature that will be examined later. The box plot from Tableau illustrates the depth of each seismic activity.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AFAF5"/>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999"/>
            </a:blip>
            <a:stretch>
              <a:fillRect l="-20685" t="-21204" b="-21204"/>
            </a:stretch>
          </a:blipFill>
        </p:spPr>
        <p:txBody>
          <a:bodyPr/>
          <a:lstStyle/>
          <a:p>
            <a:endParaRPr lang="en-US"/>
          </a:p>
        </p:txBody>
      </p:sp>
      <p:sp>
        <p:nvSpPr>
          <p:cNvPr id="3" name="Freeform 3"/>
          <p:cNvSpPr/>
          <p:nvPr/>
        </p:nvSpPr>
        <p:spPr>
          <a:xfrm>
            <a:off x="230527" y="2202659"/>
            <a:ext cx="12093394" cy="7591425"/>
          </a:xfrm>
          <a:custGeom>
            <a:avLst/>
            <a:gdLst/>
            <a:ahLst/>
            <a:cxnLst/>
            <a:rect l="l" t="t" r="r" b="b"/>
            <a:pathLst>
              <a:path w="12093394" h="7591425">
                <a:moveTo>
                  <a:pt x="0" y="0"/>
                </a:moveTo>
                <a:lnTo>
                  <a:pt x="12093394" y="0"/>
                </a:lnTo>
                <a:lnTo>
                  <a:pt x="12093394" y="7591425"/>
                </a:lnTo>
                <a:lnTo>
                  <a:pt x="0" y="7591425"/>
                </a:lnTo>
                <a:lnTo>
                  <a:pt x="0" y="0"/>
                </a:lnTo>
                <a:close/>
              </a:path>
            </a:pathLst>
          </a:custGeom>
          <a:blipFill>
            <a:blip r:embed="rId3"/>
            <a:stretch>
              <a:fillRect r="-298" b="-1789"/>
            </a:stretch>
          </a:blipFill>
          <a:ln w="19050" cap="sq">
            <a:solidFill>
              <a:srgbClr val="000000"/>
            </a:solidFill>
            <a:prstDash val="solid"/>
            <a:miter/>
          </a:ln>
        </p:spPr>
        <p:txBody>
          <a:bodyPr/>
          <a:lstStyle/>
          <a:p>
            <a:endParaRPr lang="en-US"/>
          </a:p>
        </p:txBody>
      </p:sp>
      <p:sp>
        <p:nvSpPr>
          <p:cNvPr id="4" name="AutoShape 4"/>
          <p:cNvSpPr/>
          <p:nvPr/>
        </p:nvSpPr>
        <p:spPr>
          <a:xfrm>
            <a:off x="12927376" y="4827818"/>
            <a:ext cx="5122944" cy="0"/>
          </a:xfrm>
          <a:prstGeom prst="line">
            <a:avLst/>
          </a:prstGeom>
          <a:ln w="38100" cap="flat">
            <a:solidFill>
              <a:srgbClr val="000000"/>
            </a:solidFill>
            <a:prstDash val="solid"/>
            <a:headEnd type="none" w="sm" len="sm"/>
            <a:tailEnd type="none" w="sm" len="sm"/>
          </a:ln>
        </p:spPr>
        <p:txBody>
          <a:bodyPr/>
          <a:lstStyle/>
          <a:p>
            <a:endParaRPr lang="en-US"/>
          </a:p>
        </p:txBody>
      </p:sp>
      <p:sp>
        <p:nvSpPr>
          <p:cNvPr id="5" name="Freeform 5" descr="Purple Geometric Rectangle"/>
          <p:cNvSpPr/>
          <p:nvPr/>
        </p:nvSpPr>
        <p:spPr>
          <a:xfrm flipH="1">
            <a:off x="15614248" y="0"/>
            <a:ext cx="2673752" cy="2673752"/>
          </a:xfrm>
          <a:custGeom>
            <a:avLst/>
            <a:gdLst/>
            <a:ahLst/>
            <a:cxnLst/>
            <a:rect l="l" t="t" r="r" b="b"/>
            <a:pathLst>
              <a:path w="2673752" h="2673752">
                <a:moveTo>
                  <a:pt x="2673752" y="0"/>
                </a:moveTo>
                <a:lnTo>
                  <a:pt x="0" y="0"/>
                </a:lnTo>
                <a:lnTo>
                  <a:pt x="0" y="2673752"/>
                </a:lnTo>
                <a:lnTo>
                  <a:pt x="2673752" y="2673752"/>
                </a:lnTo>
                <a:lnTo>
                  <a:pt x="2673752"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5181815" y="7630337"/>
            <a:ext cx="3106185" cy="2552719"/>
          </a:xfrm>
          <a:custGeom>
            <a:avLst/>
            <a:gdLst/>
            <a:ahLst/>
            <a:cxnLst/>
            <a:rect l="l" t="t" r="r" b="b"/>
            <a:pathLst>
              <a:path w="3106185" h="2552719">
                <a:moveTo>
                  <a:pt x="0" y="0"/>
                </a:moveTo>
                <a:lnTo>
                  <a:pt x="3106185" y="0"/>
                </a:lnTo>
                <a:lnTo>
                  <a:pt x="3106185" y="2552719"/>
                </a:lnTo>
                <a:lnTo>
                  <a:pt x="0" y="25527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TextBox 7"/>
          <p:cNvSpPr txBox="1"/>
          <p:nvPr/>
        </p:nvSpPr>
        <p:spPr>
          <a:xfrm>
            <a:off x="12927376" y="3362945"/>
            <a:ext cx="5122944" cy="1137287"/>
          </a:xfrm>
          <a:prstGeom prst="rect">
            <a:avLst/>
          </a:prstGeom>
        </p:spPr>
        <p:txBody>
          <a:bodyPr lIns="0" tIns="0" rIns="0" bIns="0" rtlCol="0" anchor="t">
            <a:spAutoFit/>
          </a:bodyPr>
          <a:lstStyle/>
          <a:p>
            <a:pPr marL="0" lvl="0" indent="0" algn="l">
              <a:lnSpc>
                <a:spcPts val="8085"/>
              </a:lnSpc>
            </a:pPr>
            <a:r>
              <a:rPr lang="en-US" sz="7700">
                <a:solidFill>
                  <a:srgbClr val="000000"/>
                </a:solidFill>
                <a:latin typeface="Poppins"/>
              </a:rPr>
              <a:t>Analysis-2</a:t>
            </a:r>
          </a:p>
        </p:txBody>
      </p:sp>
      <p:sp>
        <p:nvSpPr>
          <p:cNvPr id="8" name="TextBox 8"/>
          <p:cNvSpPr txBox="1"/>
          <p:nvPr/>
        </p:nvSpPr>
        <p:spPr>
          <a:xfrm>
            <a:off x="12689695" y="5202097"/>
            <a:ext cx="5598305" cy="2418715"/>
          </a:xfrm>
          <a:prstGeom prst="rect">
            <a:avLst/>
          </a:prstGeom>
        </p:spPr>
        <p:txBody>
          <a:bodyPr lIns="0" tIns="0" rIns="0" bIns="0" rtlCol="0" anchor="t">
            <a:spAutoFit/>
          </a:bodyPr>
          <a:lstStyle/>
          <a:p>
            <a:pPr algn="ctr">
              <a:lnSpc>
                <a:spcPts val="4759"/>
              </a:lnSpc>
            </a:pPr>
            <a:r>
              <a:rPr lang="en-US" sz="3399" dirty="0">
                <a:solidFill>
                  <a:srgbClr val="000000"/>
                </a:solidFill>
                <a:latin typeface="Poppins"/>
              </a:rPr>
              <a:t>The magnitude can describe the destruction caused by </a:t>
            </a:r>
            <a:r>
              <a:rPr lang="en-US" sz="3399" dirty="0" err="1">
                <a:solidFill>
                  <a:srgbClr val="000000"/>
                </a:solidFill>
                <a:latin typeface="Poppins"/>
              </a:rPr>
              <a:t>seisemic</a:t>
            </a:r>
            <a:r>
              <a:rPr lang="en-US" sz="3399" dirty="0">
                <a:solidFill>
                  <a:srgbClr val="000000"/>
                </a:solidFill>
                <a:latin typeface="Poppins"/>
              </a:rPr>
              <a:t> activity.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TotalTime>
  <Words>1281</Words>
  <Application>Microsoft Office PowerPoint</Application>
  <PresentationFormat>Custom</PresentationFormat>
  <Paragraphs>129</Paragraphs>
  <Slides>27</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27</vt:i4>
      </vt:variant>
    </vt:vector>
  </HeadingPairs>
  <TitlesOfParts>
    <vt:vector size="39" baseType="lpstr">
      <vt:lpstr>Poppins</vt:lpstr>
      <vt:lpstr>Kollektif Bold</vt:lpstr>
      <vt:lpstr>DM Sans Bold</vt:lpstr>
      <vt:lpstr>IBM Plex Sans Bold</vt:lpstr>
      <vt:lpstr>Arsenal Bold</vt:lpstr>
      <vt:lpstr>Poppins Bold</vt:lpstr>
      <vt:lpstr>Radley</vt:lpstr>
      <vt:lpstr>Arial</vt:lpstr>
      <vt:lpstr>Calibri</vt:lpstr>
      <vt:lpstr>DM Sans</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Global Earthquakes in 2023</dc:title>
  <cp:lastModifiedBy>Dhanya Veerepalli</cp:lastModifiedBy>
  <cp:revision>3</cp:revision>
  <dcterms:created xsi:type="dcterms:W3CDTF">2006-08-16T00:00:00Z</dcterms:created>
  <dcterms:modified xsi:type="dcterms:W3CDTF">2024-05-03T21:03:31Z</dcterms:modified>
  <dc:identifier>DAGEBfYAXQ0</dc:identifier>
</cp:coreProperties>
</file>